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tags/tag26.xml" ContentType="application/vnd.openxmlformats-officedocument.presentationml.tags+xml"/>
  <Override PartName="/ppt/notesSlides/notesSlide3.xml" ContentType="application/vnd.openxmlformats-officedocument.presentationml.notesSlid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notesSlides/notesSlide8.xml" ContentType="application/vnd.openxmlformats-officedocument.presentationml.notesSlide+xml"/>
  <Override PartName="/ppt/tags/tag34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notesSlides/notesSlide12.xml" ContentType="application/vnd.openxmlformats-officedocument.presentationml.notesSlide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notesSlides/notesSlide13.xml" ContentType="application/vnd.openxmlformats-officedocument.presentationml.notesSlide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4"/>
    <p:sldMasterId id="2147483679" r:id="rId5"/>
  </p:sldMasterIdLst>
  <p:notesMasterIdLst>
    <p:notesMasterId r:id="rId29"/>
  </p:notesMasterIdLst>
  <p:sldIdLst>
    <p:sldId id="11327" r:id="rId6"/>
    <p:sldId id="2134961303" r:id="rId7"/>
    <p:sldId id="11399" r:id="rId8"/>
    <p:sldId id="4411" r:id="rId9"/>
    <p:sldId id="11398" r:id="rId10"/>
    <p:sldId id="11376" r:id="rId11"/>
    <p:sldId id="11400" r:id="rId12"/>
    <p:sldId id="11391" r:id="rId13"/>
    <p:sldId id="11368" r:id="rId14"/>
    <p:sldId id="11374" r:id="rId15"/>
    <p:sldId id="11372" r:id="rId16"/>
    <p:sldId id="11392" r:id="rId17"/>
    <p:sldId id="11334" r:id="rId18"/>
    <p:sldId id="2134961304" r:id="rId19"/>
    <p:sldId id="11329" r:id="rId20"/>
    <p:sldId id="11340" r:id="rId21"/>
    <p:sldId id="11393" r:id="rId22"/>
    <p:sldId id="2134961299" r:id="rId23"/>
    <p:sldId id="11394" r:id="rId24"/>
    <p:sldId id="11355" r:id="rId25"/>
    <p:sldId id="11395" r:id="rId26"/>
    <p:sldId id="2134961293" r:id="rId27"/>
    <p:sldId id="4412" r:id="rId28"/>
  </p:sldIdLst>
  <p:sldSz cx="12188825" cy="6858000"/>
  <p:notesSz cx="7010400" cy="9296400"/>
  <p:custDataLst>
    <p:tags r:id="rId3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76" userDrawn="1">
          <p15:clr>
            <a:srgbClr val="A4A3A4"/>
          </p15:clr>
        </p15:guide>
        <p15:guide id="2" pos="6791" userDrawn="1">
          <p15:clr>
            <a:srgbClr val="A4A3A4"/>
          </p15:clr>
        </p15:guide>
        <p15:guide id="3" pos="215" userDrawn="1">
          <p15:clr>
            <a:srgbClr val="A4A3A4"/>
          </p15:clr>
        </p15:guide>
        <p15:guide id="4" pos="2903" userDrawn="1">
          <p15:clr>
            <a:srgbClr val="A4A3A4"/>
          </p15:clr>
        </p15:guide>
        <p15:guide id="5" pos="4103" userDrawn="1">
          <p15:clr>
            <a:srgbClr val="A4A3A4"/>
          </p15:clr>
        </p15:guide>
        <p15:guide id="6" pos="4991" userDrawn="1">
          <p15:clr>
            <a:srgbClr val="A4A3A4"/>
          </p15:clr>
        </p15:guide>
        <p15:guide id="7" pos="4271" userDrawn="1">
          <p15:clr>
            <a:srgbClr val="A4A3A4"/>
          </p15:clr>
        </p15:guide>
        <p15:guide id="8" orient="horz" pos="14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ong, Peter Y - Washington Dc, DC - Contractor" initials="CPY-WDD-C" lastIdx="2" clrIdx="0">
    <p:extLst>
      <p:ext uri="{19B8F6BF-5375-455C-9EA6-DF929625EA0E}">
        <p15:presenceInfo xmlns:p15="http://schemas.microsoft.com/office/powerpoint/2012/main" userId="S-1-5-21-815684394-1082799842-1103567298-4705016" providerId="AD"/>
      </p:ext>
    </p:extLst>
  </p:cmAuthor>
  <p:cmAuthor id="2" name="Dyer, Heather L - Washington, DC" initials="DHL-WD" lastIdx="24" clrIdx="1">
    <p:extLst>
      <p:ext uri="{19B8F6BF-5375-455C-9EA6-DF929625EA0E}">
        <p15:presenceInfo xmlns:p15="http://schemas.microsoft.com/office/powerpoint/2012/main" userId="S-1-5-21-815684394-1082799842-1103567298-871828" providerId="AD"/>
      </p:ext>
    </p:extLst>
  </p:cmAuthor>
  <p:cmAuthor id="3" name="Depaulis, Sophia N - Washinton, DC - Contractor" initials="DSN-WD-C" lastIdx="1" clrIdx="2">
    <p:extLst>
      <p:ext uri="{19B8F6BF-5375-455C-9EA6-DF929625EA0E}">
        <p15:presenceInfo xmlns:p15="http://schemas.microsoft.com/office/powerpoint/2012/main" userId="S-1-5-21-815684394-1082799842-1103567298-4635217" providerId="AD"/>
      </p:ext>
    </p:extLst>
  </p:cmAuthor>
  <p:cmAuthor id="4" name="Rehman, Samie U - Washington, DC" initials="RSU-WD" lastIdx="5" clrIdx="3">
    <p:extLst>
      <p:ext uri="{19B8F6BF-5375-455C-9EA6-DF929625EA0E}">
        <p15:presenceInfo xmlns:p15="http://schemas.microsoft.com/office/powerpoint/2012/main" userId="S::samie.u.rehman@usps.gov::88e29f5f-903c-4b12-9e2c-402a5aae4e35" providerId="AD"/>
      </p:ext>
    </p:extLst>
  </p:cmAuthor>
  <p:cmAuthor id="5" name="Michael" initials="M" lastIdx="1" clrIdx="4">
    <p:extLst>
      <p:ext uri="{19B8F6BF-5375-455C-9EA6-DF929625EA0E}">
        <p15:presenceInfo xmlns:p15="http://schemas.microsoft.com/office/powerpoint/2012/main" userId="S::Michael.S.Wasilewski@usps.gov::92b8efd5-3045-42aa-b17d-d87db1e1b2c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00B0F0"/>
    <a:srgbClr val="D3DFEE"/>
    <a:srgbClr val="7F8FA9"/>
    <a:srgbClr val="005A95"/>
    <a:srgbClr val="F35B4F"/>
    <a:srgbClr val="FD0B0B"/>
    <a:srgbClr val="F05E30"/>
    <a:srgbClr val="005A92"/>
    <a:srgbClr val="EAF0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844" autoAdjust="0"/>
    <p:restoredTop sz="94125" autoAdjust="0"/>
  </p:normalViewPr>
  <p:slideViewPr>
    <p:cSldViewPr snapToGrid="0">
      <p:cViewPr varScale="1">
        <p:scale>
          <a:sx n="99" d="100"/>
          <a:sy n="99" d="100"/>
        </p:scale>
        <p:origin x="732" y="78"/>
      </p:cViewPr>
      <p:guideLst>
        <p:guide orient="horz" pos="576"/>
        <p:guide pos="6791"/>
        <p:guide pos="215"/>
        <p:guide pos="2903"/>
        <p:guide pos="4103"/>
        <p:guide pos="4991"/>
        <p:guide pos="4271"/>
        <p:guide orient="horz" pos="144"/>
      </p:guideLst>
    </p:cSldViewPr>
  </p:slideViewPr>
  <p:outlineViewPr>
    <p:cViewPr>
      <p:scale>
        <a:sx n="33" d="100"/>
        <a:sy n="33" d="100"/>
      </p:scale>
      <p:origin x="0" y="-4122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46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tags" Target="tags/tag1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rgbClr val="00B0F0"/>
                </a:solidFill>
                <a:latin typeface="+mn-lt"/>
                <a:ea typeface="+mn-ea"/>
                <a:cs typeface="+mn-cs"/>
              </a:defRPr>
            </a:pPr>
            <a:r>
              <a:rPr lang="en-US" sz="2000" dirty="0">
                <a:solidFill>
                  <a:srgbClr val="FF3300"/>
                </a:solidFill>
              </a:rPr>
              <a:t>CPI</a:t>
            </a:r>
            <a:r>
              <a:rPr lang="en-US" sz="2000" dirty="0">
                <a:solidFill>
                  <a:srgbClr val="00B0F0"/>
                </a:solidFill>
              </a:rPr>
              <a:t> </a:t>
            </a:r>
            <a:r>
              <a:rPr lang="en-US" sz="2000" dirty="0">
                <a:solidFill>
                  <a:schemeClr val="tx1"/>
                </a:solidFill>
              </a:rPr>
              <a:t>plus</a:t>
            </a:r>
            <a:r>
              <a:rPr lang="en-US" sz="2000" dirty="0">
                <a:solidFill>
                  <a:srgbClr val="00B0F0"/>
                </a:solidFill>
              </a:rPr>
              <a:t> </a:t>
            </a:r>
            <a:r>
              <a:rPr lang="en-US" sz="2000" dirty="0">
                <a:solidFill>
                  <a:srgbClr val="7030A0"/>
                </a:solidFill>
              </a:rPr>
              <a:t>Density</a:t>
            </a:r>
            <a:r>
              <a:rPr lang="en-US" sz="2000" dirty="0">
                <a:solidFill>
                  <a:srgbClr val="00B0F0"/>
                </a:solidFill>
              </a:rPr>
              <a:t> </a:t>
            </a:r>
            <a:r>
              <a:rPr lang="en-US" sz="2000" dirty="0">
                <a:solidFill>
                  <a:schemeClr val="tx1"/>
                </a:solidFill>
              </a:rPr>
              <a:t>plus</a:t>
            </a:r>
            <a:r>
              <a:rPr lang="en-US" sz="2000" dirty="0">
                <a:solidFill>
                  <a:srgbClr val="00B0F0"/>
                </a:solidFill>
              </a:rPr>
              <a:t> Retirement </a:t>
            </a:r>
            <a:r>
              <a:rPr lang="en-US" sz="2000" dirty="0">
                <a:solidFill>
                  <a:schemeClr val="tx1"/>
                </a:solidFill>
              </a:rPr>
              <a:t>Authority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rgbClr val="00B0F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Sheet1!$B$2</c:f>
              <c:strCache>
                <c:ptCount val="1"/>
                <c:pt idx="0">
                  <c:v>CPI</c:v>
                </c:pt>
              </c:strCache>
            </c:strRef>
          </c:tx>
          <c:spPr>
            <a:solidFill>
              <a:srgbClr val="FF3300"/>
            </a:solidFill>
            <a:ln>
              <a:noFill/>
            </a:ln>
            <a:effectLst/>
          </c:spPr>
          <c:invertIfNegative val="0"/>
          <c:cat>
            <c:strRef>
              <c:f>Sheet1!$A$3:$A$6</c:f>
              <c:strCache>
                <c:ptCount val="4"/>
                <c:pt idx="0">
                  <c:v>August</c:v>
                </c:pt>
                <c:pt idx="1">
                  <c:v>January</c:v>
                </c:pt>
                <c:pt idx="2">
                  <c:v>July</c:v>
                </c:pt>
                <c:pt idx="3">
                  <c:v>February</c:v>
                </c:pt>
              </c:strCache>
            </c:strRef>
          </c:cat>
          <c:val>
            <c:numRef>
              <c:f>Sheet1!$B$3:$B$6</c:f>
              <c:numCache>
                <c:formatCode>0.00%</c:formatCode>
                <c:ptCount val="4"/>
                <c:pt idx="0">
                  <c:v>1.24E-2</c:v>
                </c:pt>
                <c:pt idx="1">
                  <c:v>4.7600000000000003E-2</c:v>
                </c:pt>
                <c:pt idx="2">
                  <c:v>5.1400000000000001E-2</c:v>
                </c:pt>
                <c:pt idx="3">
                  <c:v>7.9000000000000001E-2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1DE-45E4-9B12-0FD2C71716B7}"/>
            </c:ext>
          </c:extLst>
        </c:ser>
        <c:ser>
          <c:idx val="1"/>
          <c:order val="1"/>
          <c:tx>
            <c:strRef>
              <c:f>Sheet1!$C$2</c:f>
              <c:strCache>
                <c:ptCount val="1"/>
                <c:pt idx="0">
                  <c:v>Density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cat>
            <c:strRef>
              <c:f>Sheet1!$A$3:$A$6</c:f>
              <c:strCache>
                <c:ptCount val="4"/>
                <c:pt idx="0">
                  <c:v>August</c:v>
                </c:pt>
                <c:pt idx="1">
                  <c:v>January</c:v>
                </c:pt>
                <c:pt idx="2">
                  <c:v>July</c:v>
                </c:pt>
                <c:pt idx="3">
                  <c:v>February</c:v>
                </c:pt>
              </c:strCache>
            </c:strRef>
          </c:cat>
          <c:val>
            <c:numRef>
              <c:f>Sheet1!$C$3:$C$6</c:f>
              <c:numCache>
                <c:formatCode>0.00%</c:formatCode>
                <c:ptCount val="4"/>
                <c:pt idx="0">
                  <c:v>4.4999999999999998E-2</c:v>
                </c:pt>
                <c:pt idx="1">
                  <c:v>5.7999999999999996E-3</c:v>
                </c:pt>
                <c:pt idx="2">
                  <c:v>5.7999999999999996E-3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1DE-45E4-9B12-0FD2C71716B7}"/>
            </c:ext>
          </c:extLst>
        </c:ser>
        <c:ser>
          <c:idx val="2"/>
          <c:order val="2"/>
          <c:tx>
            <c:strRef>
              <c:f>Sheet1!$D$2</c:f>
              <c:strCache>
                <c:ptCount val="1"/>
                <c:pt idx="0">
                  <c:v>Retirement</c:v>
                </c:pt>
              </c:strCache>
            </c:strRef>
          </c:tx>
          <c:spPr>
            <a:solidFill>
              <a:srgbClr val="00B0F0">
                <a:alpha val="92000"/>
              </a:srgbClr>
            </a:solidFill>
            <a:ln>
              <a:noFill/>
            </a:ln>
            <a:effectLst/>
          </c:spPr>
          <c:invertIfNegative val="0"/>
          <c:cat>
            <c:strRef>
              <c:f>Sheet1!$A$3:$A$6</c:f>
              <c:strCache>
                <c:ptCount val="4"/>
                <c:pt idx="0">
                  <c:v>August</c:v>
                </c:pt>
                <c:pt idx="1">
                  <c:v>January</c:v>
                </c:pt>
                <c:pt idx="2">
                  <c:v>July</c:v>
                </c:pt>
                <c:pt idx="3">
                  <c:v>February</c:v>
                </c:pt>
              </c:strCache>
            </c:strRef>
          </c:cat>
          <c:val>
            <c:numRef>
              <c:f>Sheet1!$D$3:$D$6</c:f>
              <c:numCache>
                <c:formatCode>0.00%</c:formatCode>
                <c:ptCount val="4"/>
                <c:pt idx="0">
                  <c:v>1.06E-2</c:v>
                </c:pt>
                <c:pt idx="1">
                  <c:v>1.0699999999999999E-2</c:v>
                </c:pt>
                <c:pt idx="2">
                  <c:v>7.9000000000000008E-3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1DE-45E4-9B12-0FD2C71716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0"/>
        <c:overlap val="100"/>
        <c:axId val="1030100160"/>
        <c:axId val="1030100488"/>
      </c:barChart>
      <c:catAx>
        <c:axId val="103010016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030100488"/>
        <c:crosses val="autoZero"/>
        <c:auto val="1"/>
        <c:lblAlgn val="ctr"/>
        <c:lblOffset val="100"/>
        <c:noMultiLvlLbl val="0"/>
      </c:catAx>
      <c:valAx>
        <c:axId val="10301004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301001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0.18325341046293056"/>
          <c:y val="0.9457757014789937"/>
          <c:w val="0.63220636868308167"/>
          <c:h val="4.873157251718852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37840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40" y="0"/>
            <a:ext cx="3037840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318EBD02-FB25-4B1A-9548-4545E7F27AB6}" type="datetimeFigureOut">
              <a:rPr lang="en-US" smtClean="0"/>
              <a:t>4/20/2022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6913"/>
            <a:ext cx="6194425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415790"/>
            <a:ext cx="5608320" cy="4183380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8829967"/>
            <a:ext cx="3037840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40" y="8829967"/>
            <a:ext cx="3037840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3115EB10-CE32-4C94-854E-C6E0F82EEE0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83166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6913"/>
            <a:ext cx="6194425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/>
              <a:t>	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563A44-915B-481D-9934-07F1EE15817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37730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6913"/>
            <a:ext cx="6194425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207819" y="4415790"/>
            <a:ext cx="6664037" cy="4183380"/>
          </a:xfrm>
        </p:spPr>
        <p:txBody>
          <a:bodyPr/>
          <a:lstStyle/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563A44-915B-481D-9934-07F1EE15817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10164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DED872-AB88-4EFE-B104-BEC3A2968DA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3904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DED872-AB88-4EFE-B104-BEC3A2968DA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98339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DED872-AB88-4EFE-B104-BEC3A2968DA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4849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15EB10-CE32-4C94-854E-C6E0F82EEE0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0981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563A44-915B-481D-9934-07F1EE158179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07671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15EB10-CE32-4C94-854E-C6E0F82EEE00}" type="slidenum">
              <a:rPr lang="en-US" smtClean="0"/>
              <a:t>4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8743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DED872-AB88-4EFE-B104-BEC3A2968DA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12381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563A44-915B-481D-9934-07F1EE158179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92244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15EB10-CE32-4C94-854E-C6E0F82EEE00}" type="slidenum">
              <a:rPr lang="en-US" smtClean="0"/>
              <a:t>9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1422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15EB10-CE32-4C94-854E-C6E0F82EEE00}" type="slidenum">
              <a:rPr lang="en-US" smtClean="0"/>
              <a:t>10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Automation Letters can avail Full Service </a:t>
            </a:r>
            <a:r>
              <a:rPr lang="en-US" dirty="0" err="1"/>
              <a:t>IMb</a:t>
            </a:r>
            <a:r>
              <a:rPr lang="en-US" dirty="0"/>
              <a:t> and Seamless incentives not available to Nonautomation letters</a:t>
            </a:r>
          </a:p>
        </p:txBody>
      </p:sp>
    </p:spTree>
    <p:extLst>
      <p:ext uri="{BB962C8B-B14F-4D97-AF65-F5344CB8AC3E}">
        <p14:creationId xmlns:p14="http://schemas.microsoft.com/office/powerpoint/2010/main" val="19114259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Nonmachinable surcharge increased from 30 cents to 39 cents</a:t>
            </a:r>
          </a:p>
          <a:p>
            <a:r>
              <a:rPr lang="en-US" dirty="0"/>
              <a:t>QBRM letter price is 57.8 cents for pieces weighing up to 3.5 ounces.</a:t>
            </a:r>
          </a:p>
          <a:p>
            <a:r>
              <a:rPr lang="en-US" dirty="0"/>
              <a:t>QBRM 1 once letter price was 56.1 cents and 76.1 cents for 2 oz letter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DED872-AB88-4EFE-B104-BEC3A2968DA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79262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15EB10-CE32-4C94-854E-C6E0F82EEE00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38972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7" Type="http://schemas.openxmlformats.org/officeDocument/2006/relationships/image" Target="../media/image2.png"/><Relationship Id="rId2" Type="http://schemas.openxmlformats.org/officeDocument/2006/relationships/tags" Target="../tags/tag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.bin"/><Relationship Id="rId4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7" Type="http://schemas.openxmlformats.org/officeDocument/2006/relationships/image" Target="../media/image2.png"/><Relationship Id="rId2" Type="http://schemas.openxmlformats.org/officeDocument/2006/relationships/tags" Target="../tags/tag20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0.bin"/><Relationship Id="rId4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7" Type="http://schemas.openxmlformats.org/officeDocument/2006/relationships/image" Target="../media/image2.png"/><Relationship Id="rId2" Type="http://schemas.openxmlformats.org/officeDocument/2006/relationships/tags" Target="../tags/tag2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1.bin"/><Relationship Id="rId4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7" Type="http://schemas.openxmlformats.org/officeDocument/2006/relationships/image" Target="../media/image2.png"/><Relationship Id="rId2" Type="http://schemas.openxmlformats.org/officeDocument/2006/relationships/tags" Target="../tags/tag24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2.bin"/><Relationship Id="rId4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7" Type="http://schemas.openxmlformats.org/officeDocument/2006/relationships/image" Target="../media/image2.png"/><Relationship Id="rId2" Type="http://schemas.openxmlformats.org/officeDocument/2006/relationships/tags" Target="../tags/tag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.bin"/><Relationship Id="rId4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7" Type="http://schemas.openxmlformats.org/officeDocument/2006/relationships/image" Target="../media/image2.png"/><Relationship Id="rId2" Type="http://schemas.openxmlformats.org/officeDocument/2006/relationships/tags" Target="../tags/tag8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.bin"/><Relationship Id="rId4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7" Type="http://schemas.openxmlformats.org/officeDocument/2006/relationships/image" Target="../media/image2.png"/><Relationship Id="rId2" Type="http://schemas.openxmlformats.org/officeDocument/2006/relationships/tags" Target="../tags/tag10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5.bin"/><Relationship Id="rId4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7" Type="http://schemas.openxmlformats.org/officeDocument/2006/relationships/image" Target="../media/image2.png"/><Relationship Id="rId2" Type="http://schemas.openxmlformats.org/officeDocument/2006/relationships/tags" Target="../tags/tag14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7.bin"/><Relationship Id="rId4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7" Type="http://schemas.openxmlformats.org/officeDocument/2006/relationships/image" Target="../media/image2.png"/><Relationship Id="rId2" Type="http://schemas.openxmlformats.org/officeDocument/2006/relationships/tags" Target="../tags/tag16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8.bin"/><Relationship Id="rId4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7" Type="http://schemas.openxmlformats.org/officeDocument/2006/relationships/image" Target="../media/image2.png"/><Relationship Id="rId2" Type="http://schemas.openxmlformats.org/officeDocument/2006/relationships/tags" Target="../tags/tag18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9.bin"/><Relationship Id="rId4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005A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Object 15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920116083"/>
              </p:ext>
            </p:extLst>
          </p:nvPr>
        </p:nvGraphicFramePr>
        <p:xfrm>
          <a:off x="1587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4" name="think-cell Slide" r:id="rId5" imgW="624" imgH="623" progId="TCLayout.ActiveDocument.1">
                  <p:embed/>
                </p:oleObj>
              </mc:Choice>
              <mc:Fallback>
                <p:oleObj name="think-cell Slide" r:id="rId5" imgW="624" imgH="623" progId="TCLayout.ActiveDocument.1">
                  <p:embed/>
                  <p:pic>
                    <p:nvPicPr>
                      <p:cNvPr id="16" name="Object 15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7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4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09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3599" b="1" dirty="0">
              <a:solidFill>
                <a:prstClr val="white"/>
              </a:solidFill>
              <a:sym typeface="Rockwell" panose="02060603020205020403" pitchFamily="18" charset="0"/>
            </a:endParaRPr>
          </a:p>
        </p:txBody>
      </p:sp>
      <p:sp>
        <p:nvSpPr>
          <p:cNvPr id="28" name="Focus Frame 2"/>
          <p:cNvSpPr>
            <a:spLocks noChangeAspect="1"/>
          </p:cNvSpPr>
          <p:nvPr/>
        </p:nvSpPr>
        <p:spPr bwMode="gray">
          <a:xfrm>
            <a:off x="7996779" y="1025525"/>
            <a:ext cx="222762" cy="4572000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16" tIns="45708" rIns="91416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99" dirty="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29" name="Focus Frame 2"/>
          <p:cNvSpPr>
            <a:spLocks noChangeAspect="1"/>
          </p:cNvSpPr>
          <p:nvPr/>
        </p:nvSpPr>
        <p:spPr bwMode="gray">
          <a:xfrm>
            <a:off x="1588046" y="1025525"/>
            <a:ext cx="222762" cy="4572000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16" tIns="45708" rIns="91416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99" dirty="0">
              <a:solidFill>
                <a:prstClr val="white"/>
              </a:solidFill>
              <a:latin typeface="Arial" charset="0"/>
            </a:endParaRPr>
          </a:p>
        </p:txBody>
      </p:sp>
      <p:pic>
        <p:nvPicPr>
          <p:cNvPr id="30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1092" y="6074261"/>
            <a:ext cx="2188832" cy="368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171BBC6-F01D-4E80-BB8C-A1C2D80DA64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98611" y="1025525"/>
            <a:ext cx="5988089" cy="2085975"/>
          </a:xfrm>
        </p:spPr>
        <p:txBody>
          <a:bodyPr>
            <a:normAutofit/>
          </a:bodyPr>
          <a:lstStyle>
            <a:lvl1pPr marL="0" indent="0">
              <a:buNone/>
              <a:defRPr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80D5B61-7C1E-4833-A5D3-9E0F0B1259E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898650" y="3263900"/>
            <a:ext cx="5988050" cy="1244600"/>
          </a:xfrm>
        </p:spPr>
        <p:txBody>
          <a:bodyPr/>
          <a:lstStyle>
            <a:lvl1pPr marL="0" indent="0">
              <a:buNone/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presenter(s)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1D849FB-5DAC-4706-A0EF-3A2AB9B81B4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898611" y="4657726"/>
            <a:ext cx="5988050" cy="939799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</p:spTree>
    <p:extLst>
      <p:ext uri="{BB962C8B-B14F-4D97-AF65-F5344CB8AC3E}">
        <p14:creationId xmlns:p14="http://schemas.microsoft.com/office/powerpoint/2010/main" val="35470561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Object 17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7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70" name="think-cell Slide" r:id="rId5" imgW="624" imgH="623" progId="TCLayout.ActiveDocument.1">
                  <p:embed/>
                </p:oleObj>
              </mc:Choice>
              <mc:Fallback>
                <p:oleObj name="think-cell Slide" r:id="rId5" imgW="624" imgH="623" progId="TCLayout.ActiveDocument.1">
                  <p:embed/>
                  <p:pic>
                    <p:nvPicPr>
                      <p:cNvPr id="18" name="Object 17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7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16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09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399" b="1" dirty="0">
              <a:solidFill>
                <a:prstClr val="white"/>
              </a:solidFill>
              <a:sym typeface="Rockwell" panose="02060603020205020403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-708" y="6083871"/>
            <a:ext cx="12188825" cy="45719"/>
          </a:xfrm>
          <a:prstGeom prst="rect">
            <a:avLst/>
          </a:prstGeom>
          <a:solidFill>
            <a:srgbClr val="E719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350" dirty="0">
              <a:solidFill>
                <a:srgbClr val="FFFFFF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0" y="6129590"/>
            <a:ext cx="12188825" cy="728838"/>
          </a:xfrm>
          <a:prstGeom prst="rect">
            <a:avLst/>
          </a:prstGeom>
          <a:solidFill>
            <a:srgbClr val="005A92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350" dirty="0">
              <a:solidFill>
                <a:srgbClr val="5594C6"/>
              </a:solidFill>
              <a:ea typeface="ＭＳ Ｐゴシック" pitchFamily="34" charset="-128"/>
              <a:cs typeface="Arial" charset="0"/>
            </a:endParaRPr>
          </a:p>
        </p:txBody>
      </p:sp>
      <p:pic>
        <p:nvPicPr>
          <p:cNvPr id="14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9182" y="6333905"/>
            <a:ext cx="2188832" cy="368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1648E70-D75D-4D89-9E44-B6D546141388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837981" y="821887"/>
            <a:ext cx="10512862" cy="332676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063" indent="0"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126" indent="0"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189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252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enter item needing BOG vote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7BECFAF-DC43-4C8C-8C01-6669D87FD05D}"/>
              </a:ext>
            </a:extLst>
          </p:cNvPr>
          <p:cNvSpPr txBox="1"/>
          <p:nvPr/>
        </p:nvSpPr>
        <p:spPr>
          <a:xfrm>
            <a:off x="837273" y="4352962"/>
            <a:ext cx="105128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Vote</a:t>
            </a:r>
          </a:p>
        </p:txBody>
      </p:sp>
      <p:sp>
        <p:nvSpPr>
          <p:cNvPr id="20" name="Text Box 44">
            <a:extLst>
              <a:ext uri="{FF2B5EF4-FFF2-40B4-BE49-F238E27FC236}">
                <a16:creationId xmlns:a16="http://schemas.microsoft.com/office/drawing/2014/main" id="{DA20077F-8BDF-420A-AFED-7192070090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288793"/>
            <a:ext cx="5502831" cy="235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1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1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1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1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1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Clr>
                <a:srgbClr val="0040C0"/>
              </a:buClr>
              <a:buFont typeface="Wingdings" pitchFamily="2" charset="2"/>
              <a:buChar char="Ø"/>
              <a:defRPr sz="21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Clr>
                <a:srgbClr val="0040C0"/>
              </a:buClr>
              <a:buFont typeface="Wingdings" pitchFamily="2" charset="2"/>
              <a:buChar char="Ø"/>
              <a:defRPr sz="21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Clr>
                <a:srgbClr val="0040C0"/>
              </a:buClr>
              <a:buFont typeface="Wingdings" pitchFamily="2" charset="2"/>
              <a:buChar char="Ø"/>
              <a:defRPr sz="21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Clr>
                <a:srgbClr val="0040C0"/>
              </a:buClr>
              <a:buFont typeface="Wingdings" pitchFamily="2" charset="2"/>
              <a:buChar char="Ø"/>
              <a:defRPr sz="21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 eaLnBrk="1" hangingPunct="1">
              <a:lnSpc>
                <a:spcPct val="13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en-US" sz="800" b="0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 Sensitive Commercial Information – Do Not Disclose / Attorney-Client Privileged / Attorney Work Product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9B53D0B-6AA0-4B6A-91A8-1C0BBDAB5FAD}"/>
              </a:ext>
            </a:extLst>
          </p:cNvPr>
          <p:cNvSpPr txBox="1"/>
          <p:nvPr userDrawn="1"/>
        </p:nvSpPr>
        <p:spPr>
          <a:xfrm>
            <a:off x="837273" y="4352962"/>
            <a:ext cx="105128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Vote</a:t>
            </a:r>
          </a:p>
        </p:txBody>
      </p:sp>
      <p:sp>
        <p:nvSpPr>
          <p:cNvPr id="15" name="Text Box 44">
            <a:extLst>
              <a:ext uri="{FF2B5EF4-FFF2-40B4-BE49-F238E27FC236}">
                <a16:creationId xmlns:a16="http://schemas.microsoft.com/office/drawing/2014/main" id="{65085F4E-6003-4E83-B7D6-69084516298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0" y="6288793"/>
            <a:ext cx="5502831" cy="235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1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1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1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1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1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Clr>
                <a:srgbClr val="0040C0"/>
              </a:buClr>
              <a:buFont typeface="Wingdings" pitchFamily="2" charset="2"/>
              <a:buChar char="Ø"/>
              <a:defRPr sz="21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Clr>
                <a:srgbClr val="0040C0"/>
              </a:buClr>
              <a:buFont typeface="Wingdings" pitchFamily="2" charset="2"/>
              <a:buChar char="Ø"/>
              <a:defRPr sz="21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Clr>
                <a:srgbClr val="0040C0"/>
              </a:buClr>
              <a:buFont typeface="Wingdings" pitchFamily="2" charset="2"/>
              <a:buChar char="Ø"/>
              <a:defRPr sz="21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Clr>
                <a:srgbClr val="0040C0"/>
              </a:buClr>
              <a:buFont typeface="Wingdings" pitchFamily="2" charset="2"/>
              <a:buChar char="Ø"/>
              <a:defRPr sz="21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 eaLnBrk="1" hangingPunct="1">
              <a:lnSpc>
                <a:spcPct val="13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en-US" sz="800" b="0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 Sensitive Commercial Information – Do Not Disclose / Attorney-Client Privileged / Attorney Work Product</a:t>
            </a:r>
          </a:p>
        </p:txBody>
      </p:sp>
      <p:sp>
        <p:nvSpPr>
          <p:cNvPr id="16" name="Slide Number Placeholder 4">
            <a:extLst>
              <a:ext uri="{FF2B5EF4-FFF2-40B4-BE49-F238E27FC236}">
                <a16:creationId xmlns:a16="http://schemas.microsoft.com/office/drawing/2014/main" id="{9AE57E09-D7B4-486D-B791-C5C5D84781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02029" y="6157974"/>
            <a:ext cx="2438400" cy="228600"/>
          </a:xfrm>
          <a:prstGeom prst="rect">
            <a:avLst/>
          </a:prstGeom>
        </p:spPr>
        <p:txBody>
          <a:bodyPr/>
          <a:lstStyle/>
          <a:p>
            <a:fld id="{E0DEB87D-C0A4-9548-A71A-E46FCE3014A3}" type="slidenum">
              <a:rPr lang="en-US" smtClean="0">
                <a:solidFill>
                  <a:schemeClr val="bg1"/>
                </a:solidFill>
              </a:rPr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66029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5A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Object 15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7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94" name="think-cell Slide" r:id="rId5" imgW="624" imgH="623" progId="TCLayout.ActiveDocument.1">
                  <p:embed/>
                </p:oleObj>
              </mc:Choice>
              <mc:Fallback>
                <p:oleObj name="think-cell Slide" r:id="rId5" imgW="624" imgH="623" progId="TCLayout.ActiveDocument.1">
                  <p:embed/>
                  <p:pic>
                    <p:nvPicPr>
                      <p:cNvPr id="16" name="Object 15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7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4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09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3599" b="1" dirty="0">
              <a:solidFill>
                <a:prstClr val="white"/>
              </a:solidFill>
              <a:sym typeface="Rockwell" panose="02060603020205020403" pitchFamily="18" charset="0"/>
            </a:endParaRPr>
          </a:p>
        </p:txBody>
      </p:sp>
      <p:sp>
        <p:nvSpPr>
          <p:cNvPr id="28" name="Focus Frame 2"/>
          <p:cNvSpPr>
            <a:spLocks noChangeAspect="1"/>
          </p:cNvSpPr>
          <p:nvPr/>
        </p:nvSpPr>
        <p:spPr bwMode="gray">
          <a:xfrm>
            <a:off x="7996779" y="1025525"/>
            <a:ext cx="222762" cy="4572000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16" tIns="45708" rIns="91416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99" dirty="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29" name="Focus Frame 2"/>
          <p:cNvSpPr>
            <a:spLocks noChangeAspect="1"/>
          </p:cNvSpPr>
          <p:nvPr/>
        </p:nvSpPr>
        <p:spPr bwMode="gray">
          <a:xfrm>
            <a:off x="1588046" y="1025525"/>
            <a:ext cx="222762" cy="4572000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16" tIns="45708" rIns="91416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99" dirty="0">
              <a:solidFill>
                <a:prstClr val="white"/>
              </a:solidFill>
              <a:latin typeface="Arial" charset="0"/>
            </a:endParaRPr>
          </a:p>
        </p:txBody>
      </p:sp>
      <p:pic>
        <p:nvPicPr>
          <p:cNvPr id="30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1092" y="6074261"/>
            <a:ext cx="2188832" cy="368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171BBC6-F01D-4E80-BB8C-A1C2D80DA64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98611" y="1025525"/>
            <a:ext cx="5988089" cy="2085975"/>
          </a:xfrm>
        </p:spPr>
        <p:txBody>
          <a:bodyPr>
            <a:normAutofit/>
          </a:bodyPr>
          <a:lstStyle>
            <a:lvl1pPr marL="0" indent="0">
              <a:buNone/>
              <a:defRPr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80D5B61-7C1E-4833-A5D3-9E0F0B1259E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898650" y="3263900"/>
            <a:ext cx="5988050" cy="1244600"/>
          </a:xfrm>
        </p:spPr>
        <p:txBody>
          <a:bodyPr/>
          <a:lstStyle>
            <a:lvl1pPr marL="0" indent="0">
              <a:buNone/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presenter(s)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1D849FB-5DAC-4706-A0EF-3A2AB9B81B4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898611" y="4657726"/>
            <a:ext cx="5988050" cy="939799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sp>
        <p:nvSpPr>
          <p:cNvPr id="10" name="Date Placeholder 2">
            <a:extLst>
              <a:ext uri="{FF2B5EF4-FFF2-40B4-BE49-F238E27FC236}">
                <a16:creationId xmlns:a16="http://schemas.microsoft.com/office/drawing/2014/main" id="{99627014-8F0E-405D-A274-8EBB059245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1634" y="6463091"/>
            <a:ext cx="1142099" cy="235706"/>
          </a:xfrm>
          <a:prstGeom prst="rect">
            <a:avLst/>
          </a:prstGeom>
        </p:spPr>
        <p:txBody>
          <a:bodyPr/>
          <a:lstStyle/>
          <a:p>
            <a:fld id="{C4F0B11B-C89D-40D9-94B1-9EE1D9E6354D}" type="datetime1">
              <a:rPr lang="en-US" smtClean="0"/>
              <a:t>4/20/2022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02055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Object 17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7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18" name="think-cell Slide" r:id="rId5" imgW="624" imgH="623" progId="TCLayout.ActiveDocument.1">
                  <p:embed/>
                </p:oleObj>
              </mc:Choice>
              <mc:Fallback>
                <p:oleObj name="think-cell Slide" r:id="rId5" imgW="624" imgH="623" progId="TCLayout.ActiveDocument.1">
                  <p:embed/>
                  <p:pic>
                    <p:nvPicPr>
                      <p:cNvPr id="18" name="Object 17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7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16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09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399" b="1" dirty="0">
              <a:solidFill>
                <a:prstClr val="white"/>
              </a:solidFill>
              <a:sym typeface="Rockwell" panose="02060603020205020403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-708" y="6083871"/>
            <a:ext cx="12188825" cy="45719"/>
          </a:xfrm>
          <a:prstGeom prst="rect">
            <a:avLst/>
          </a:prstGeom>
          <a:solidFill>
            <a:srgbClr val="E719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350" dirty="0">
              <a:solidFill>
                <a:srgbClr val="FFFFFF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0" y="6129590"/>
            <a:ext cx="12188825" cy="728838"/>
          </a:xfrm>
          <a:prstGeom prst="rect">
            <a:avLst/>
          </a:prstGeom>
          <a:solidFill>
            <a:srgbClr val="005A92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350" dirty="0">
              <a:solidFill>
                <a:srgbClr val="5594C6"/>
              </a:solidFill>
              <a:ea typeface="ＭＳ Ｐゴシック" pitchFamily="34" charset="-128"/>
              <a:cs typeface="Arial" charset="0"/>
            </a:endParaRPr>
          </a:p>
        </p:txBody>
      </p:sp>
      <p:pic>
        <p:nvPicPr>
          <p:cNvPr id="14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9182" y="6333905"/>
            <a:ext cx="2188832" cy="368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1648E70-D75D-4D89-9E44-B6D546141388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837981" y="821887"/>
            <a:ext cx="10512862" cy="332676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063" indent="0"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126" indent="0"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189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252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enter item needing BOG vote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7BECFAF-DC43-4C8C-8C01-6669D87FD05D}"/>
              </a:ext>
            </a:extLst>
          </p:cNvPr>
          <p:cNvSpPr txBox="1"/>
          <p:nvPr userDrawn="1"/>
        </p:nvSpPr>
        <p:spPr>
          <a:xfrm>
            <a:off x="837273" y="4352962"/>
            <a:ext cx="105128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Vote</a:t>
            </a:r>
          </a:p>
        </p:txBody>
      </p:sp>
      <p:sp>
        <p:nvSpPr>
          <p:cNvPr id="20" name="Text Box 44">
            <a:extLst>
              <a:ext uri="{FF2B5EF4-FFF2-40B4-BE49-F238E27FC236}">
                <a16:creationId xmlns:a16="http://schemas.microsoft.com/office/drawing/2014/main" id="{DA20077F-8BDF-420A-AFED-71920700901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0" y="6288793"/>
            <a:ext cx="5502831" cy="235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1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1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1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1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1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Clr>
                <a:srgbClr val="0040C0"/>
              </a:buClr>
              <a:buFont typeface="Wingdings" pitchFamily="2" charset="2"/>
              <a:buChar char="Ø"/>
              <a:defRPr sz="21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Clr>
                <a:srgbClr val="0040C0"/>
              </a:buClr>
              <a:buFont typeface="Wingdings" pitchFamily="2" charset="2"/>
              <a:buChar char="Ø"/>
              <a:defRPr sz="21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Clr>
                <a:srgbClr val="0040C0"/>
              </a:buClr>
              <a:buFont typeface="Wingdings" pitchFamily="2" charset="2"/>
              <a:buChar char="Ø"/>
              <a:defRPr sz="21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Clr>
                <a:srgbClr val="0040C0"/>
              </a:buClr>
              <a:buFont typeface="Wingdings" pitchFamily="2" charset="2"/>
              <a:buChar char="Ø"/>
              <a:defRPr sz="21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 eaLnBrk="1" hangingPunct="1">
              <a:lnSpc>
                <a:spcPct val="13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en-US" sz="800" b="0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 Sensitive Commercial Information – Do Not Disclose / Attorney-Client Privileged / Attorney Work Product</a:t>
            </a:r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6D266989-94D6-49FD-A566-FC7AD8549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02029" y="6157974"/>
            <a:ext cx="2438400" cy="228600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E0DEB87D-C0A4-9548-A71A-E46FCE3014A3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45276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4764B3E2-DD81-461E-8AD9-47A7DB59E82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853843" cy="68580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568FCF1-9E04-4CFC-8C24-FE09A37F2C32}"/>
              </a:ext>
            </a:extLst>
          </p:cNvPr>
          <p:cNvSpPr/>
          <p:nvPr userDrawn="1"/>
        </p:nvSpPr>
        <p:spPr>
          <a:xfrm>
            <a:off x="-708" y="6083871"/>
            <a:ext cx="12188825" cy="45719"/>
          </a:xfrm>
          <a:prstGeom prst="rect">
            <a:avLst/>
          </a:prstGeom>
          <a:solidFill>
            <a:srgbClr val="E719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350" dirty="0">
              <a:solidFill>
                <a:srgbClr val="FFFFFF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AEE6CBD-3948-459C-9DB8-FC8EBE8862C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6129162"/>
            <a:ext cx="12188825" cy="728838"/>
          </a:xfrm>
          <a:prstGeom prst="rect">
            <a:avLst/>
          </a:prstGeom>
          <a:solidFill>
            <a:srgbClr val="005A92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350" dirty="0">
              <a:solidFill>
                <a:srgbClr val="5594C6"/>
              </a:solidFill>
              <a:ea typeface="ＭＳ Ｐゴシック" pitchFamily="34" charset="-128"/>
              <a:cs typeface="Arial" charset="0"/>
            </a:endParaRPr>
          </a:p>
        </p:txBody>
      </p:sp>
      <p:sp>
        <p:nvSpPr>
          <p:cNvPr id="6" name="Text Box 44">
            <a:extLst>
              <a:ext uri="{FF2B5EF4-FFF2-40B4-BE49-F238E27FC236}">
                <a16:creationId xmlns:a16="http://schemas.microsoft.com/office/drawing/2014/main" id="{A6E30B6A-7BEE-4671-8AA2-B0786D6EF8A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0" y="6288793"/>
            <a:ext cx="5502831" cy="235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1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1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1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1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1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Clr>
                <a:srgbClr val="0040C0"/>
              </a:buClr>
              <a:buFont typeface="Wingdings" pitchFamily="2" charset="2"/>
              <a:buChar char="Ø"/>
              <a:defRPr sz="21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Clr>
                <a:srgbClr val="0040C0"/>
              </a:buClr>
              <a:buFont typeface="Wingdings" pitchFamily="2" charset="2"/>
              <a:buChar char="Ø"/>
              <a:defRPr sz="21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Clr>
                <a:srgbClr val="0040C0"/>
              </a:buClr>
              <a:buFont typeface="Wingdings" pitchFamily="2" charset="2"/>
              <a:buChar char="Ø"/>
              <a:defRPr sz="21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Clr>
                <a:srgbClr val="0040C0"/>
              </a:buClr>
              <a:buFont typeface="Wingdings" pitchFamily="2" charset="2"/>
              <a:buChar char="Ø"/>
              <a:defRPr sz="21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 eaLnBrk="1" hangingPunct="1">
              <a:lnSpc>
                <a:spcPct val="13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en-US" sz="800" b="0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 Sensitive Commercial Information – Do Not Disclose / Attorney-Client Privileged / Attorney Work Product</a:t>
            </a:r>
          </a:p>
        </p:txBody>
      </p:sp>
      <p:pic>
        <p:nvPicPr>
          <p:cNvPr id="8" name="Picture 5">
            <a:extLst>
              <a:ext uri="{FF2B5EF4-FFF2-40B4-BE49-F238E27FC236}">
                <a16:creationId xmlns:a16="http://schemas.microsoft.com/office/drawing/2014/main" id="{94C59ECE-67E4-4650-ADE4-613216241B3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9182" y="6333905"/>
            <a:ext cx="2188832" cy="368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310158B1-676E-4A0B-869A-C794D912A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02029" y="6157974"/>
            <a:ext cx="2438400" cy="228600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E0DEB87D-C0A4-9548-A71A-E46FCE3014A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39884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538251542"/>
              </p:ext>
            </p:extLst>
          </p:nvPr>
        </p:nvGraphicFramePr>
        <p:xfrm>
          <a:off x="1587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0" name="think-cell Slide" r:id="rId5" imgW="624" imgH="623" progId="TCLayout.ActiveDocument.1">
                  <p:embed/>
                </p:oleObj>
              </mc:Choice>
              <mc:Fallback>
                <p:oleObj name="think-cell Slide" r:id="rId5" imgW="624" imgH="623" progId="TCLayout.ActiveDocument.1">
                  <p:embed/>
                  <p:pic>
                    <p:nvPicPr>
                      <p:cNvPr id="11" name="Object 10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7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09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3199" b="1" dirty="0">
              <a:solidFill>
                <a:prstClr val="white"/>
              </a:solidFill>
              <a:sym typeface="Rockwell" panose="02060603020205020403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934432" y="1354040"/>
            <a:ext cx="5027890" cy="3286925"/>
          </a:xfrm>
        </p:spPr>
        <p:txBody>
          <a:bodyPr vert="horz" anchor="ctr">
            <a:normAutofit/>
          </a:bodyPr>
          <a:lstStyle>
            <a:lvl1pPr>
              <a:defRPr sz="3199">
                <a:solidFill>
                  <a:srgbClr val="005A9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section title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273EB3B-0AE2-7A48-BF35-D1CF1DB27874}"/>
              </a:ext>
            </a:extLst>
          </p:cNvPr>
          <p:cNvSpPr/>
          <p:nvPr/>
        </p:nvSpPr>
        <p:spPr bwMode="blackWhite">
          <a:xfrm>
            <a:off x="7139039" y="1354039"/>
            <a:ext cx="5049785" cy="3286926"/>
          </a:xfrm>
          <a:prstGeom prst="rect">
            <a:avLst/>
          </a:prstGeom>
          <a:solidFill>
            <a:srgbClr val="005A9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16" tIns="45708" rIns="91416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99" dirty="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3C73678-BC25-BB4A-A678-83DD136C7174}"/>
              </a:ext>
            </a:extLst>
          </p:cNvPr>
          <p:cNvSpPr/>
          <p:nvPr/>
        </p:nvSpPr>
        <p:spPr bwMode="blackWhite">
          <a:xfrm>
            <a:off x="-2" y="1354039"/>
            <a:ext cx="1753497" cy="3286926"/>
          </a:xfrm>
          <a:prstGeom prst="rect">
            <a:avLst/>
          </a:prstGeom>
          <a:solidFill>
            <a:srgbClr val="005A9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16" tIns="45708" rIns="91416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99" dirty="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-708" y="6083871"/>
            <a:ext cx="12188825" cy="45719"/>
          </a:xfrm>
          <a:prstGeom prst="rect">
            <a:avLst/>
          </a:prstGeom>
          <a:solidFill>
            <a:srgbClr val="E719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350" dirty="0">
              <a:solidFill>
                <a:srgbClr val="FFFFFF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0" y="6129162"/>
            <a:ext cx="12188825" cy="728838"/>
          </a:xfrm>
          <a:prstGeom prst="rect">
            <a:avLst/>
          </a:prstGeom>
          <a:solidFill>
            <a:srgbClr val="005A92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350" dirty="0">
              <a:solidFill>
                <a:srgbClr val="5594C6"/>
              </a:solidFill>
              <a:ea typeface="ＭＳ Ｐゴシック" pitchFamily="34" charset="-128"/>
              <a:cs typeface="Arial" charset="0"/>
            </a:endParaRPr>
          </a:p>
        </p:txBody>
      </p:sp>
      <p:pic>
        <p:nvPicPr>
          <p:cNvPr id="17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9182" y="6333905"/>
            <a:ext cx="2188832" cy="368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44">
            <a:extLst>
              <a:ext uri="{FF2B5EF4-FFF2-40B4-BE49-F238E27FC236}">
                <a16:creationId xmlns:a16="http://schemas.microsoft.com/office/drawing/2014/main" id="{5EC8B8EA-4CCC-4C53-B59A-C097DA3E3CE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0" y="6288793"/>
            <a:ext cx="5502831" cy="235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1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1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1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1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1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Clr>
                <a:srgbClr val="0040C0"/>
              </a:buClr>
              <a:buFont typeface="Wingdings" pitchFamily="2" charset="2"/>
              <a:buChar char="Ø"/>
              <a:defRPr sz="21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Clr>
                <a:srgbClr val="0040C0"/>
              </a:buClr>
              <a:buFont typeface="Wingdings" pitchFamily="2" charset="2"/>
              <a:buChar char="Ø"/>
              <a:defRPr sz="21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Clr>
                <a:srgbClr val="0040C0"/>
              </a:buClr>
              <a:buFont typeface="Wingdings" pitchFamily="2" charset="2"/>
              <a:buChar char="Ø"/>
              <a:defRPr sz="21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Clr>
                <a:srgbClr val="0040C0"/>
              </a:buClr>
              <a:buFont typeface="Wingdings" pitchFamily="2" charset="2"/>
              <a:buChar char="Ø"/>
              <a:defRPr sz="21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 eaLnBrk="1" hangingPunct="1">
              <a:lnSpc>
                <a:spcPct val="13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en-US" sz="800" b="0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 Sensitive Commercial Information – Do Not Disclose / Attorney-Client Privileged / Attorney Work Product</a:t>
            </a: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61F175B2-8F40-408F-A409-D7E46A3656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1634" y="6463091"/>
            <a:ext cx="1142099" cy="2357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703F67D1-5B56-4D53-B395-947090D8C35A}" type="datetime1">
              <a:rPr lang="en-US" smtClean="0"/>
              <a:t>4/20/2022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74203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Object 17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093198774"/>
              </p:ext>
            </p:extLst>
          </p:nvPr>
        </p:nvGraphicFramePr>
        <p:xfrm>
          <a:off x="1587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4" name="think-cell Slide" r:id="rId5" imgW="624" imgH="623" progId="TCLayout.ActiveDocument.1">
                  <p:embed/>
                </p:oleObj>
              </mc:Choice>
              <mc:Fallback>
                <p:oleObj name="think-cell Slide" r:id="rId5" imgW="624" imgH="623" progId="TCLayout.ActiveDocument.1">
                  <p:embed/>
                  <p:pic>
                    <p:nvPicPr>
                      <p:cNvPr id="18" name="Object 17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7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16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09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399" b="1" dirty="0">
              <a:solidFill>
                <a:prstClr val="white"/>
              </a:solidFill>
              <a:sym typeface="Rockwell" panose="02060603020205020403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/>
          <a:lstStyle>
            <a:lvl1pPr>
              <a:defRPr>
                <a:solidFill>
                  <a:srgbClr val="005A9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378" y="978746"/>
            <a:ext cx="10512862" cy="4847719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063" indent="0"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126" indent="0"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189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252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Rectangle 11"/>
          <p:cNvSpPr/>
          <p:nvPr/>
        </p:nvSpPr>
        <p:spPr>
          <a:xfrm>
            <a:off x="-708" y="6083871"/>
            <a:ext cx="12188825" cy="45719"/>
          </a:xfrm>
          <a:prstGeom prst="rect">
            <a:avLst/>
          </a:prstGeom>
          <a:solidFill>
            <a:srgbClr val="E719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350" dirty="0">
              <a:solidFill>
                <a:srgbClr val="FFFFFF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0" y="6129590"/>
            <a:ext cx="12188825" cy="728838"/>
          </a:xfrm>
          <a:prstGeom prst="rect">
            <a:avLst/>
          </a:prstGeom>
          <a:solidFill>
            <a:srgbClr val="005A92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350" dirty="0">
              <a:solidFill>
                <a:srgbClr val="5594C6"/>
              </a:solidFill>
              <a:ea typeface="ＭＳ Ｐゴシック" pitchFamily="34" charset="-128"/>
              <a:cs typeface="Arial" charset="0"/>
            </a:endParaRPr>
          </a:p>
        </p:txBody>
      </p:sp>
      <p:pic>
        <p:nvPicPr>
          <p:cNvPr id="14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9182" y="6333905"/>
            <a:ext cx="2188832" cy="368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Box 44">
            <a:extLst>
              <a:ext uri="{FF2B5EF4-FFF2-40B4-BE49-F238E27FC236}">
                <a16:creationId xmlns:a16="http://schemas.microsoft.com/office/drawing/2014/main" id="{DF6BA4BC-B4D3-4D12-89AD-E77D5813F79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0" y="6288793"/>
            <a:ext cx="5502831" cy="235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1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1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1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1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1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Clr>
                <a:srgbClr val="0040C0"/>
              </a:buClr>
              <a:buFont typeface="Wingdings" pitchFamily="2" charset="2"/>
              <a:buChar char="Ø"/>
              <a:defRPr sz="21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Clr>
                <a:srgbClr val="0040C0"/>
              </a:buClr>
              <a:buFont typeface="Wingdings" pitchFamily="2" charset="2"/>
              <a:buChar char="Ø"/>
              <a:defRPr sz="21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Clr>
                <a:srgbClr val="0040C0"/>
              </a:buClr>
              <a:buFont typeface="Wingdings" pitchFamily="2" charset="2"/>
              <a:buChar char="Ø"/>
              <a:defRPr sz="21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Clr>
                <a:srgbClr val="0040C0"/>
              </a:buClr>
              <a:buFont typeface="Wingdings" pitchFamily="2" charset="2"/>
              <a:buChar char="Ø"/>
              <a:defRPr sz="21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 eaLnBrk="1" hangingPunct="1">
              <a:lnSpc>
                <a:spcPct val="13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en-US" sz="800" b="0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 Sensitive Commercial Information – Do Not Disclose / Attorney-Client Privileged / Attorney Work Product</a:t>
            </a:r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B794FA8D-C9AB-4017-A8B7-2DAB49C5A8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1634" y="6463091"/>
            <a:ext cx="1142099" cy="2357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/>
              <a:t>4/5/2022</a:t>
            </a:r>
            <a:endParaRPr lang="en-US" dirty="0"/>
          </a:p>
        </p:txBody>
      </p:sp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BDD6CFF5-0B7B-480E-A740-1A3B9375D78D}"/>
              </a:ext>
            </a:extLst>
          </p:cNvPr>
          <p:cNvSpPr txBox="1">
            <a:spLocks/>
          </p:cNvSpPr>
          <p:nvPr userDrawn="1"/>
        </p:nvSpPr>
        <p:spPr>
          <a:xfrm>
            <a:off x="9702029" y="6157974"/>
            <a:ext cx="2438400" cy="228600"/>
          </a:xfrm>
          <a:prstGeom prst="rect">
            <a:avLst/>
          </a:prstGeom>
          <a:ln/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0DEB87D-C0A4-9548-A71A-E46FCE3014A3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853326"/>
      </p:ext>
    </p:extLst>
  </p:cSld>
  <p:clrMapOvr>
    <a:masterClrMapping/>
  </p:clrMapOvr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1379" y="964768"/>
            <a:ext cx="5180251" cy="4389120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063" indent="0"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126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189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252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03989" y="964768"/>
            <a:ext cx="5180251" cy="4389120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063" indent="0"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126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189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252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Rectangle 8"/>
          <p:cNvSpPr/>
          <p:nvPr/>
        </p:nvSpPr>
        <p:spPr>
          <a:xfrm>
            <a:off x="-708" y="6083871"/>
            <a:ext cx="12188825" cy="45719"/>
          </a:xfrm>
          <a:prstGeom prst="rect">
            <a:avLst/>
          </a:prstGeom>
          <a:solidFill>
            <a:srgbClr val="E719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350" dirty="0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0" y="6129590"/>
            <a:ext cx="12188825" cy="728838"/>
          </a:xfrm>
          <a:prstGeom prst="rect">
            <a:avLst/>
          </a:prstGeom>
          <a:solidFill>
            <a:srgbClr val="005A92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350" dirty="0">
              <a:solidFill>
                <a:srgbClr val="5594C6"/>
              </a:solidFill>
              <a:ea typeface="ＭＳ Ｐゴシック" pitchFamily="34" charset="-128"/>
              <a:cs typeface="Arial" charset="0"/>
            </a:endParaRPr>
          </a:p>
        </p:txBody>
      </p:sp>
      <p:pic>
        <p:nvPicPr>
          <p:cNvPr id="11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9182" y="6333905"/>
            <a:ext cx="2188832" cy="368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44">
            <a:extLst>
              <a:ext uri="{FF2B5EF4-FFF2-40B4-BE49-F238E27FC236}">
                <a16:creationId xmlns:a16="http://schemas.microsoft.com/office/drawing/2014/main" id="{B046B5C3-2BF1-4640-907A-1F2064337DC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0" y="6288793"/>
            <a:ext cx="5502831" cy="235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1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1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1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1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1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Clr>
                <a:srgbClr val="0040C0"/>
              </a:buClr>
              <a:buFont typeface="Wingdings" pitchFamily="2" charset="2"/>
              <a:buChar char="Ø"/>
              <a:defRPr sz="21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Clr>
                <a:srgbClr val="0040C0"/>
              </a:buClr>
              <a:buFont typeface="Wingdings" pitchFamily="2" charset="2"/>
              <a:buChar char="Ø"/>
              <a:defRPr sz="21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Clr>
                <a:srgbClr val="0040C0"/>
              </a:buClr>
              <a:buFont typeface="Wingdings" pitchFamily="2" charset="2"/>
              <a:buChar char="Ø"/>
              <a:defRPr sz="21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Clr>
                <a:srgbClr val="0040C0"/>
              </a:buClr>
              <a:buFont typeface="Wingdings" pitchFamily="2" charset="2"/>
              <a:buChar char="Ø"/>
              <a:defRPr sz="21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 eaLnBrk="1" hangingPunct="1">
              <a:lnSpc>
                <a:spcPct val="13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en-US" sz="800" b="0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 Sensitive Commercial Information – Do Not Disclose / Attorney-Client Privileged / Attorney Work Product</a:t>
            </a: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FE889D44-8D71-401E-B18F-06B4761D1D1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634" y="6463091"/>
            <a:ext cx="1142099" cy="2357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7DA3EDC1-552C-4EAC-9A75-2743AB67A292}" type="datetime1">
              <a:rPr lang="en-US" smtClean="0"/>
              <a:t>4/20/2022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19578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Object 17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4856422"/>
              </p:ext>
            </p:extLst>
          </p:nvPr>
        </p:nvGraphicFramePr>
        <p:xfrm>
          <a:off x="1587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8" name="think-cell Slide" r:id="rId5" imgW="624" imgH="623" progId="TCLayout.ActiveDocument.1">
                  <p:embed/>
                </p:oleObj>
              </mc:Choice>
              <mc:Fallback>
                <p:oleObj name="think-cell Slide" r:id="rId5" imgW="624" imgH="623" progId="TCLayout.ActiveDocument.1">
                  <p:embed/>
                  <p:pic>
                    <p:nvPicPr>
                      <p:cNvPr id="18" name="Object 17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7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16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09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399" b="1" dirty="0">
              <a:solidFill>
                <a:prstClr val="white"/>
              </a:solidFill>
              <a:sym typeface="Rockwell" panose="02060603020205020403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-708" y="6083871"/>
            <a:ext cx="12188825" cy="45719"/>
          </a:xfrm>
          <a:prstGeom prst="rect">
            <a:avLst/>
          </a:prstGeom>
          <a:solidFill>
            <a:srgbClr val="E719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350" dirty="0">
              <a:solidFill>
                <a:srgbClr val="FFFFFF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0" y="6129590"/>
            <a:ext cx="12188825" cy="728838"/>
          </a:xfrm>
          <a:prstGeom prst="rect">
            <a:avLst/>
          </a:prstGeom>
          <a:solidFill>
            <a:srgbClr val="005A92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350" dirty="0">
              <a:solidFill>
                <a:srgbClr val="5594C6"/>
              </a:solidFill>
              <a:ea typeface="ＭＳ Ｐゴシック" pitchFamily="34" charset="-128"/>
              <a:cs typeface="Arial" charset="0"/>
            </a:endParaRPr>
          </a:p>
        </p:txBody>
      </p:sp>
      <p:pic>
        <p:nvPicPr>
          <p:cNvPr id="14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9182" y="6333905"/>
            <a:ext cx="2188832" cy="368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1648E70-D75D-4D89-9E44-B6D546141388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837981" y="821887"/>
            <a:ext cx="10512862" cy="332676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063" indent="0"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126" indent="0"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189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252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enter item needing BOG vote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7BECFAF-DC43-4C8C-8C01-6669D87FD05D}"/>
              </a:ext>
            </a:extLst>
          </p:cNvPr>
          <p:cNvSpPr txBox="1"/>
          <p:nvPr userDrawn="1"/>
        </p:nvSpPr>
        <p:spPr>
          <a:xfrm>
            <a:off x="837273" y="4352962"/>
            <a:ext cx="105128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Vote</a:t>
            </a:r>
          </a:p>
        </p:txBody>
      </p:sp>
      <p:sp>
        <p:nvSpPr>
          <p:cNvPr id="10" name="Text Box 44">
            <a:extLst>
              <a:ext uri="{FF2B5EF4-FFF2-40B4-BE49-F238E27FC236}">
                <a16:creationId xmlns:a16="http://schemas.microsoft.com/office/drawing/2014/main" id="{F798D60A-BE81-4BAE-A13B-C99825ED703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0" y="6288793"/>
            <a:ext cx="5502831" cy="235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1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1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1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1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1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Clr>
                <a:srgbClr val="0040C0"/>
              </a:buClr>
              <a:buFont typeface="Wingdings" pitchFamily="2" charset="2"/>
              <a:buChar char="Ø"/>
              <a:defRPr sz="21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Clr>
                <a:srgbClr val="0040C0"/>
              </a:buClr>
              <a:buFont typeface="Wingdings" pitchFamily="2" charset="2"/>
              <a:buChar char="Ø"/>
              <a:defRPr sz="21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Clr>
                <a:srgbClr val="0040C0"/>
              </a:buClr>
              <a:buFont typeface="Wingdings" pitchFamily="2" charset="2"/>
              <a:buChar char="Ø"/>
              <a:defRPr sz="21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Clr>
                <a:srgbClr val="0040C0"/>
              </a:buClr>
              <a:buFont typeface="Wingdings" pitchFamily="2" charset="2"/>
              <a:buChar char="Ø"/>
              <a:defRPr sz="21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 eaLnBrk="1" hangingPunct="1">
              <a:lnSpc>
                <a:spcPct val="13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en-US" sz="800" b="0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 Sensitive Commercial Information – Do Not Disclose / Attorney-Client Privileged / Attorney Work Product</a:t>
            </a: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09231381-E5EA-4905-9F16-E77FE97951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1634" y="6463091"/>
            <a:ext cx="1142099" cy="2357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4827B885-6CAB-4698-A121-976D5EF0AA0C}" type="datetime1">
              <a:rPr lang="en-US" smtClean="0"/>
              <a:t>4/20/2022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44964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solidFill>
          <a:srgbClr val="005A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Object 15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7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98" name="think-cell Slide" r:id="rId5" imgW="624" imgH="623" progId="TCLayout.ActiveDocument.1">
                  <p:embed/>
                </p:oleObj>
              </mc:Choice>
              <mc:Fallback>
                <p:oleObj name="think-cell Slide" r:id="rId5" imgW="624" imgH="623" progId="TCLayout.ActiveDocument.1">
                  <p:embed/>
                  <p:pic>
                    <p:nvPicPr>
                      <p:cNvPr id="16" name="Object 15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7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4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09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3599" b="1" dirty="0">
              <a:solidFill>
                <a:prstClr val="white"/>
              </a:solidFill>
              <a:sym typeface="Rockwell" panose="02060603020205020403" pitchFamily="18" charset="0"/>
            </a:endParaRPr>
          </a:p>
        </p:txBody>
      </p:sp>
      <p:sp>
        <p:nvSpPr>
          <p:cNvPr id="28" name="Focus Frame 2"/>
          <p:cNvSpPr>
            <a:spLocks noChangeAspect="1"/>
          </p:cNvSpPr>
          <p:nvPr/>
        </p:nvSpPr>
        <p:spPr bwMode="gray">
          <a:xfrm>
            <a:off x="7996779" y="1025525"/>
            <a:ext cx="222762" cy="4572000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16" tIns="45708" rIns="91416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99" dirty="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29" name="Focus Frame 2"/>
          <p:cNvSpPr>
            <a:spLocks noChangeAspect="1"/>
          </p:cNvSpPr>
          <p:nvPr/>
        </p:nvSpPr>
        <p:spPr bwMode="gray">
          <a:xfrm>
            <a:off x="1588046" y="1025525"/>
            <a:ext cx="222762" cy="4572000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16" tIns="45708" rIns="91416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99" dirty="0">
              <a:solidFill>
                <a:prstClr val="white"/>
              </a:solidFill>
              <a:latin typeface="Arial" charset="0"/>
            </a:endParaRPr>
          </a:p>
        </p:txBody>
      </p:sp>
      <p:pic>
        <p:nvPicPr>
          <p:cNvPr id="30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1092" y="6074261"/>
            <a:ext cx="2188832" cy="368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171BBC6-F01D-4E80-BB8C-A1C2D80DA64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98611" y="1025525"/>
            <a:ext cx="5988089" cy="2085975"/>
          </a:xfrm>
        </p:spPr>
        <p:txBody>
          <a:bodyPr>
            <a:normAutofit/>
          </a:bodyPr>
          <a:lstStyle>
            <a:lvl1pPr marL="0" indent="0">
              <a:buNone/>
              <a:defRPr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80D5B61-7C1E-4833-A5D3-9E0F0B1259E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898650" y="3263900"/>
            <a:ext cx="5988050" cy="1244600"/>
          </a:xfrm>
        </p:spPr>
        <p:txBody>
          <a:bodyPr/>
          <a:lstStyle>
            <a:lvl1pPr marL="0" indent="0">
              <a:buNone/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presenter(s)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1D849FB-5DAC-4706-A0EF-3A2AB9B81B4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898611" y="4657726"/>
            <a:ext cx="5988050" cy="939799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</p:spTree>
    <p:extLst>
      <p:ext uri="{BB962C8B-B14F-4D97-AF65-F5344CB8AC3E}">
        <p14:creationId xmlns:p14="http://schemas.microsoft.com/office/powerpoint/2010/main" val="2325048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7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22" name="think-cell Slide" r:id="rId5" imgW="624" imgH="623" progId="TCLayout.ActiveDocument.1">
                  <p:embed/>
                </p:oleObj>
              </mc:Choice>
              <mc:Fallback>
                <p:oleObj name="think-cell Slide" r:id="rId5" imgW="624" imgH="623" progId="TCLayout.ActiveDocument.1">
                  <p:embed/>
                  <p:pic>
                    <p:nvPicPr>
                      <p:cNvPr id="11" name="Object 10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7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09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3199" b="1" dirty="0">
              <a:solidFill>
                <a:prstClr val="white"/>
              </a:solidFill>
              <a:sym typeface="Rockwell" panose="02060603020205020403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934432" y="1354040"/>
            <a:ext cx="5027890" cy="3286925"/>
          </a:xfrm>
        </p:spPr>
        <p:txBody>
          <a:bodyPr anchor="ctr">
            <a:normAutofit/>
          </a:bodyPr>
          <a:lstStyle>
            <a:lvl1pPr>
              <a:defRPr sz="3199">
                <a:solidFill>
                  <a:srgbClr val="005A9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section title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273EB3B-0AE2-7A48-BF35-D1CF1DB27874}"/>
              </a:ext>
            </a:extLst>
          </p:cNvPr>
          <p:cNvSpPr/>
          <p:nvPr/>
        </p:nvSpPr>
        <p:spPr bwMode="blackWhite">
          <a:xfrm>
            <a:off x="7139039" y="1354039"/>
            <a:ext cx="5049785" cy="3286926"/>
          </a:xfrm>
          <a:prstGeom prst="rect">
            <a:avLst/>
          </a:prstGeom>
          <a:solidFill>
            <a:srgbClr val="005A9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16" tIns="45708" rIns="91416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99" dirty="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3C73678-BC25-BB4A-A678-83DD136C7174}"/>
              </a:ext>
            </a:extLst>
          </p:cNvPr>
          <p:cNvSpPr/>
          <p:nvPr/>
        </p:nvSpPr>
        <p:spPr bwMode="blackWhite">
          <a:xfrm>
            <a:off x="-2" y="1354039"/>
            <a:ext cx="1753497" cy="3286926"/>
          </a:xfrm>
          <a:prstGeom prst="rect">
            <a:avLst/>
          </a:prstGeom>
          <a:solidFill>
            <a:srgbClr val="005A9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none" lIns="91416" tIns="45708" rIns="91416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99" dirty="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-708" y="6083871"/>
            <a:ext cx="12188825" cy="45719"/>
          </a:xfrm>
          <a:prstGeom prst="rect">
            <a:avLst/>
          </a:prstGeom>
          <a:solidFill>
            <a:srgbClr val="E719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350" dirty="0">
              <a:solidFill>
                <a:srgbClr val="FFFFFF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0" y="6129162"/>
            <a:ext cx="12188825" cy="728838"/>
          </a:xfrm>
          <a:prstGeom prst="rect">
            <a:avLst/>
          </a:prstGeom>
          <a:solidFill>
            <a:srgbClr val="005A92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350" dirty="0">
              <a:solidFill>
                <a:srgbClr val="5594C6"/>
              </a:solidFill>
              <a:ea typeface="ＭＳ Ｐゴシック" pitchFamily="34" charset="-128"/>
              <a:cs typeface="Arial" charset="0"/>
            </a:endParaRPr>
          </a:p>
        </p:txBody>
      </p:sp>
      <p:pic>
        <p:nvPicPr>
          <p:cNvPr id="17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9182" y="6333905"/>
            <a:ext cx="2188832" cy="368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44">
            <a:extLst>
              <a:ext uri="{FF2B5EF4-FFF2-40B4-BE49-F238E27FC236}">
                <a16:creationId xmlns:a16="http://schemas.microsoft.com/office/drawing/2014/main" id="{D90075E3-1342-4A31-87F7-EBF9CE8642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288793"/>
            <a:ext cx="5502831" cy="235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1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1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1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1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1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Clr>
                <a:srgbClr val="0040C0"/>
              </a:buClr>
              <a:buFont typeface="Wingdings" pitchFamily="2" charset="2"/>
              <a:buChar char="Ø"/>
              <a:defRPr sz="21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Clr>
                <a:srgbClr val="0040C0"/>
              </a:buClr>
              <a:buFont typeface="Wingdings" pitchFamily="2" charset="2"/>
              <a:buChar char="Ø"/>
              <a:defRPr sz="21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Clr>
                <a:srgbClr val="0040C0"/>
              </a:buClr>
              <a:buFont typeface="Wingdings" pitchFamily="2" charset="2"/>
              <a:buChar char="Ø"/>
              <a:defRPr sz="21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Clr>
                <a:srgbClr val="0040C0"/>
              </a:buClr>
              <a:buFont typeface="Wingdings" pitchFamily="2" charset="2"/>
              <a:buChar char="Ø"/>
              <a:defRPr sz="21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 eaLnBrk="1" hangingPunct="1">
              <a:lnSpc>
                <a:spcPct val="13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en-US" sz="800" b="0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 Sensitive Commercial Information – Do Not Disclose / Attorney-Client Privileged / Attorney Work Product</a:t>
            </a:r>
          </a:p>
        </p:txBody>
      </p:sp>
      <p:sp>
        <p:nvSpPr>
          <p:cNvPr id="13" name="Text Box 44">
            <a:extLst>
              <a:ext uri="{FF2B5EF4-FFF2-40B4-BE49-F238E27FC236}">
                <a16:creationId xmlns:a16="http://schemas.microsoft.com/office/drawing/2014/main" id="{E3862D28-23E1-40EB-A12A-41918EA9227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0" y="6288793"/>
            <a:ext cx="5502831" cy="235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1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1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1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1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1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Clr>
                <a:srgbClr val="0040C0"/>
              </a:buClr>
              <a:buFont typeface="Wingdings" pitchFamily="2" charset="2"/>
              <a:buChar char="Ø"/>
              <a:defRPr sz="21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Clr>
                <a:srgbClr val="0040C0"/>
              </a:buClr>
              <a:buFont typeface="Wingdings" pitchFamily="2" charset="2"/>
              <a:buChar char="Ø"/>
              <a:defRPr sz="21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Clr>
                <a:srgbClr val="0040C0"/>
              </a:buClr>
              <a:buFont typeface="Wingdings" pitchFamily="2" charset="2"/>
              <a:buChar char="Ø"/>
              <a:defRPr sz="21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Clr>
                <a:srgbClr val="0040C0"/>
              </a:buClr>
              <a:buFont typeface="Wingdings" pitchFamily="2" charset="2"/>
              <a:buChar char="Ø"/>
              <a:defRPr sz="21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 eaLnBrk="1" hangingPunct="1">
              <a:lnSpc>
                <a:spcPct val="13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en-US" sz="800" b="0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 Sensitive Commercial Information – Do Not Disclose / Attorney-Client Privileged / Attorney Work Product</a:t>
            </a:r>
          </a:p>
        </p:txBody>
      </p:sp>
      <p:sp>
        <p:nvSpPr>
          <p:cNvPr id="14" name="Slide Number Placeholder 4">
            <a:extLst>
              <a:ext uri="{FF2B5EF4-FFF2-40B4-BE49-F238E27FC236}">
                <a16:creationId xmlns:a16="http://schemas.microsoft.com/office/drawing/2014/main" id="{B48617E6-E181-4379-9AF2-EE8E466577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02029" y="6157974"/>
            <a:ext cx="2438400" cy="228600"/>
          </a:xfrm>
          <a:prstGeom prst="rect">
            <a:avLst/>
          </a:prstGeom>
        </p:spPr>
        <p:txBody>
          <a:bodyPr/>
          <a:lstStyle/>
          <a:p>
            <a:fld id="{E0DEB87D-C0A4-9548-A71A-E46FCE3014A3}" type="slidenum">
              <a:rPr lang="en-US" smtClean="0">
                <a:solidFill>
                  <a:schemeClr val="bg1"/>
                </a:solidFill>
              </a:rPr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64779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Object 17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7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46" name="think-cell Slide" r:id="rId5" imgW="624" imgH="623" progId="TCLayout.ActiveDocument.1">
                  <p:embed/>
                </p:oleObj>
              </mc:Choice>
              <mc:Fallback>
                <p:oleObj name="think-cell Slide" r:id="rId5" imgW="624" imgH="623" progId="TCLayout.ActiveDocument.1">
                  <p:embed/>
                  <p:pic>
                    <p:nvPicPr>
                      <p:cNvPr id="18" name="Object 17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7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16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09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399" b="1" dirty="0">
              <a:solidFill>
                <a:prstClr val="white"/>
              </a:solidFill>
              <a:sym typeface="Rockwell" panose="02060603020205020403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5A9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378" y="978746"/>
            <a:ext cx="10512862" cy="4847719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063" indent="0"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126" indent="0"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189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252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-708" y="6083871"/>
            <a:ext cx="12188825" cy="45719"/>
          </a:xfrm>
          <a:prstGeom prst="rect">
            <a:avLst/>
          </a:prstGeom>
          <a:solidFill>
            <a:srgbClr val="E719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350" dirty="0">
              <a:solidFill>
                <a:srgbClr val="FFFFFF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0" y="6129590"/>
            <a:ext cx="12188825" cy="728838"/>
          </a:xfrm>
          <a:prstGeom prst="rect">
            <a:avLst/>
          </a:prstGeom>
          <a:solidFill>
            <a:srgbClr val="005A92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350" dirty="0">
              <a:solidFill>
                <a:srgbClr val="5594C6"/>
              </a:solidFill>
              <a:ea typeface="ＭＳ Ｐゴシック" pitchFamily="34" charset="-128"/>
              <a:cs typeface="Arial" charset="0"/>
            </a:endParaRPr>
          </a:p>
        </p:txBody>
      </p:sp>
      <p:pic>
        <p:nvPicPr>
          <p:cNvPr id="14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9182" y="6333905"/>
            <a:ext cx="2188832" cy="368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Box 44">
            <a:extLst>
              <a:ext uri="{FF2B5EF4-FFF2-40B4-BE49-F238E27FC236}">
                <a16:creationId xmlns:a16="http://schemas.microsoft.com/office/drawing/2014/main" id="{7BA6CDE4-BAD8-4A6E-B15A-40826D6201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288793"/>
            <a:ext cx="5502831" cy="235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1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1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1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1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1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Clr>
                <a:srgbClr val="0040C0"/>
              </a:buClr>
              <a:buFont typeface="Wingdings" pitchFamily="2" charset="2"/>
              <a:buChar char="Ø"/>
              <a:defRPr sz="21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Clr>
                <a:srgbClr val="0040C0"/>
              </a:buClr>
              <a:buFont typeface="Wingdings" pitchFamily="2" charset="2"/>
              <a:buChar char="Ø"/>
              <a:defRPr sz="21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Clr>
                <a:srgbClr val="0040C0"/>
              </a:buClr>
              <a:buFont typeface="Wingdings" pitchFamily="2" charset="2"/>
              <a:buChar char="Ø"/>
              <a:defRPr sz="21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Clr>
                <a:srgbClr val="0040C0"/>
              </a:buClr>
              <a:buFont typeface="Wingdings" pitchFamily="2" charset="2"/>
              <a:buChar char="Ø"/>
              <a:defRPr sz="21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 eaLnBrk="1" hangingPunct="1">
              <a:lnSpc>
                <a:spcPct val="13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en-US" sz="800" b="0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 Sensitive Commercial Information – Do Not Disclose / Attorney-Client Privileged / Attorney Work Product</a:t>
            </a:r>
          </a:p>
        </p:txBody>
      </p:sp>
      <p:sp>
        <p:nvSpPr>
          <p:cNvPr id="19" name="Slide Number Placeholder 4">
            <a:extLst>
              <a:ext uri="{FF2B5EF4-FFF2-40B4-BE49-F238E27FC236}">
                <a16:creationId xmlns:a16="http://schemas.microsoft.com/office/drawing/2014/main" id="{B5F6141F-C6AB-4898-A0CE-F5CACFF3DF66}"/>
              </a:ext>
            </a:extLst>
          </p:cNvPr>
          <p:cNvSpPr txBox="1">
            <a:spLocks/>
          </p:cNvSpPr>
          <p:nvPr userDrawn="1"/>
        </p:nvSpPr>
        <p:spPr>
          <a:xfrm>
            <a:off x="9702029" y="6157974"/>
            <a:ext cx="2438400" cy="228600"/>
          </a:xfrm>
          <a:prstGeom prst="rect">
            <a:avLst/>
          </a:prstGeom>
          <a:ln/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0DEB87D-C0A4-9548-A71A-E46FCE3014A3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05079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1379" y="964768"/>
            <a:ext cx="5180251" cy="4389120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063" indent="0"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126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189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252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03989" y="964768"/>
            <a:ext cx="5180251" cy="4389120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063" indent="0"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126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189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252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Rectangle 8"/>
          <p:cNvSpPr/>
          <p:nvPr/>
        </p:nvSpPr>
        <p:spPr>
          <a:xfrm>
            <a:off x="-708" y="6083871"/>
            <a:ext cx="12188825" cy="45719"/>
          </a:xfrm>
          <a:prstGeom prst="rect">
            <a:avLst/>
          </a:prstGeom>
          <a:solidFill>
            <a:srgbClr val="E719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350" dirty="0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>
            <a:spLocks noChangeArrowheads="1"/>
          </p:cNvSpPr>
          <p:nvPr userDrawn="1"/>
        </p:nvSpPr>
        <p:spPr bwMode="auto">
          <a:xfrm>
            <a:off x="0" y="6129590"/>
            <a:ext cx="12188825" cy="728838"/>
          </a:xfrm>
          <a:prstGeom prst="rect">
            <a:avLst/>
          </a:prstGeom>
          <a:solidFill>
            <a:srgbClr val="005A92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350" dirty="0">
              <a:solidFill>
                <a:srgbClr val="5594C6"/>
              </a:solidFill>
              <a:ea typeface="ＭＳ Ｐゴシック" pitchFamily="34" charset="-128"/>
              <a:cs typeface="Arial" charset="0"/>
            </a:endParaRPr>
          </a:p>
        </p:txBody>
      </p:sp>
      <p:pic>
        <p:nvPicPr>
          <p:cNvPr id="11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9182" y="6333905"/>
            <a:ext cx="2188832" cy="368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Box 44">
            <a:extLst>
              <a:ext uri="{FF2B5EF4-FFF2-40B4-BE49-F238E27FC236}">
                <a16:creationId xmlns:a16="http://schemas.microsoft.com/office/drawing/2014/main" id="{6780F277-7BC7-4EA2-B347-688862EDBA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288793"/>
            <a:ext cx="5502831" cy="235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1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1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1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1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1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Clr>
                <a:srgbClr val="0040C0"/>
              </a:buClr>
              <a:buFont typeface="Wingdings" pitchFamily="2" charset="2"/>
              <a:buChar char="Ø"/>
              <a:defRPr sz="21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Clr>
                <a:srgbClr val="0040C0"/>
              </a:buClr>
              <a:buFont typeface="Wingdings" pitchFamily="2" charset="2"/>
              <a:buChar char="Ø"/>
              <a:defRPr sz="21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Clr>
                <a:srgbClr val="0040C0"/>
              </a:buClr>
              <a:buFont typeface="Wingdings" pitchFamily="2" charset="2"/>
              <a:buChar char="Ø"/>
              <a:defRPr sz="21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Clr>
                <a:srgbClr val="0040C0"/>
              </a:buClr>
              <a:buFont typeface="Wingdings" pitchFamily="2" charset="2"/>
              <a:buChar char="Ø"/>
              <a:defRPr sz="21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 eaLnBrk="1" hangingPunct="1">
              <a:lnSpc>
                <a:spcPct val="13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en-US" sz="800" b="0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 Sensitive Commercial Information – Do Not Disclose / Attorney-Client Privileged / Attorney Work Product</a:t>
            </a:r>
          </a:p>
        </p:txBody>
      </p:sp>
      <p:sp>
        <p:nvSpPr>
          <p:cNvPr id="12" name="Text Box 44">
            <a:extLst>
              <a:ext uri="{FF2B5EF4-FFF2-40B4-BE49-F238E27FC236}">
                <a16:creationId xmlns:a16="http://schemas.microsoft.com/office/drawing/2014/main" id="{D6308A57-6BCC-4BC7-8673-D4201F39467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0" y="6288793"/>
            <a:ext cx="5502831" cy="235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1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1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1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1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1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Clr>
                <a:srgbClr val="0040C0"/>
              </a:buClr>
              <a:buFont typeface="Wingdings" pitchFamily="2" charset="2"/>
              <a:buChar char="Ø"/>
              <a:defRPr sz="21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Clr>
                <a:srgbClr val="0040C0"/>
              </a:buClr>
              <a:buFont typeface="Wingdings" pitchFamily="2" charset="2"/>
              <a:buChar char="Ø"/>
              <a:defRPr sz="21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Clr>
                <a:srgbClr val="0040C0"/>
              </a:buClr>
              <a:buFont typeface="Wingdings" pitchFamily="2" charset="2"/>
              <a:buChar char="Ø"/>
              <a:defRPr sz="21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Clr>
                <a:srgbClr val="0040C0"/>
              </a:buClr>
              <a:buFont typeface="Wingdings" pitchFamily="2" charset="2"/>
              <a:buChar char="Ø"/>
              <a:defRPr sz="21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 eaLnBrk="1" hangingPunct="1">
              <a:lnSpc>
                <a:spcPct val="13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en-US" sz="800" b="0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 Sensitive Commercial Information – Do Not Disclose / Attorney-Client Privileged / Attorney Work Product</a:t>
            </a:r>
          </a:p>
        </p:txBody>
      </p:sp>
      <p:sp>
        <p:nvSpPr>
          <p:cNvPr id="13" name="Slide Number Placeholder 4">
            <a:extLst>
              <a:ext uri="{FF2B5EF4-FFF2-40B4-BE49-F238E27FC236}">
                <a16:creationId xmlns:a16="http://schemas.microsoft.com/office/drawing/2014/main" id="{BE4EBDD6-5FB4-4905-A0C3-53D802FAA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02029" y="6157974"/>
            <a:ext cx="2438400" cy="228600"/>
          </a:xfrm>
          <a:prstGeom prst="rect">
            <a:avLst/>
          </a:prstGeom>
        </p:spPr>
        <p:txBody>
          <a:bodyPr/>
          <a:lstStyle/>
          <a:p>
            <a:fld id="{E0DEB87D-C0A4-9548-A71A-E46FCE3014A3}" type="slidenum">
              <a:rPr lang="en-US" smtClean="0">
                <a:solidFill>
                  <a:schemeClr val="bg1"/>
                </a:solidFill>
              </a:rPr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07838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0" Type="http://schemas.openxmlformats.org/officeDocument/2006/relationships/oleObject" Target="../embeddings/oleObject1.bin"/><Relationship Id="rId4" Type="http://schemas.openxmlformats.org/officeDocument/2006/relationships/slideLayout" Target="../slideLayouts/slideLayout4.xml"/><Relationship Id="rId9" Type="http://schemas.openxmlformats.org/officeDocument/2006/relationships/tags" Target="../tags/tag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oleObject" Target="../embeddings/oleObject6.bin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ags" Target="../tags/tag13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tags" Target="../tags/tag12.xml"/><Relationship Id="rId5" Type="http://schemas.openxmlformats.org/officeDocument/2006/relationships/slideLayout" Target="../slideLayouts/slideLayout10.xml"/><Relationship Id="rId10" Type="http://schemas.openxmlformats.org/officeDocument/2006/relationships/vmlDrawing" Target="../drawings/vmlDrawing6.vml"/><Relationship Id="rId4" Type="http://schemas.openxmlformats.org/officeDocument/2006/relationships/slideLayout" Target="../slideLayouts/slideLayout9.xml"/><Relationship Id="rId9" Type="http://schemas.openxmlformats.org/officeDocument/2006/relationships/theme" Target="../theme/theme2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Object 13" hidden="1"/>
          <p:cNvGraphicFramePr>
            <a:graphicFrameLocks noChangeAspect="1"/>
          </p:cNvGraphicFramePr>
          <p:nvPr>
            <p:custDataLst>
              <p:tags r:id="rId8"/>
            </p:custDataLst>
            <p:extLst>
              <p:ext uri="{D42A27DB-BD31-4B8C-83A1-F6EECF244321}">
                <p14:modId xmlns:p14="http://schemas.microsoft.com/office/powerpoint/2010/main" val="666038732"/>
              </p:ext>
            </p:extLst>
          </p:nvPr>
        </p:nvGraphicFramePr>
        <p:xfrm>
          <a:off x="1587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2" name="think-cell Slide" r:id="rId10" imgW="624" imgH="623" progId="TCLayout.ActiveDocument.1">
                  <p:embed/>
                </p:oleObj>
              </mc:Choice>
              <mc:Fallback>
                <p:oleObj name="think-cell Slide" r:id="rId10" imgW="624" imgH="623" progId="TCLayout.ActiveDocument.1">
                  <p:embed/>
                  <p:pic>
                    <p:nvPicPr>
                      <p:cNvPr id="14" name="Object 13" hidden="1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7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2" hidden="1"/>
          <p:cNvSpPr/>
          <p:nvPr>
            <p:custDataLst>
              <p:tags r:id="rId9"/>
            </p:custDataLst>
          </p:nvPr>
        </p:nvSpPr>
        <p:spPr>
          <a:xfrm>
            <a:off x="0" y="0"/>
            <a:ext cx="158709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399" b="1" dirty="0">
              <a:solidFill>
                <a:prstClr val="white"/>
              </a:solidFill>
              <a:sym typeface="Rockwell" panose="02060603020205020403" pitchFamily="18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1378" y="2"/>
            <a:ext cx="10512862" cy="7008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1378" y="1077481"/>
            <a:ext cx="10512862" cy="49605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88131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6" r:id="rId2"/>
    <p:sldLayoutId id="2147483675" r:id="rId3"/>
    <p:sldLayoutId id="2147483677" r:id="rId4"/>
    <p:sldLayoutId id="2147483678" r:id="rId5"/>
  </p:sldLayoutIdLst>
  <p:hf hdr="0" dt="0"/>
  <p:txStyles>
    <p:titleStyle>
      <a:lvl1pPr algn="l" defTabSz="914126" rtl="0" eaLnBrk="1" latinLnBrk="0" hangingPunct="1">
        <a:lnSpc>
          <a:spcPct val="90000"/>
        </a:lnSpc>
        <a:spcBef>
          <a:spcPct val="0"/>
        </a:spcBef>
        <a:buNone/>
        <a:defRPr sz="2399" b="1" kern="1200">
          <a:solidFill>
            <a:srgbClr val="005A9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1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799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57063" indent="0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399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914126" indent="0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999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371189" indent="0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799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828252" indent="0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799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3846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8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Object 13" hidden="1"/>
          <p:cNvGraphicFramePr>
            <a:graphicFrameLocks noChangeAspect="1"/>
          </p:cNvGraphicFramePr>
          <p:nvPr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780217672"/>
              </p:ext>
            </p:extLst>
          </p:nvPr>
        </p:nvGraphicFramePr>
        <p:xfrm>
          <a:off x="1587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74" name="think-cell Slide" r:id="rId13" imgW="624" imgH="623" progId="TCLayout.ActiveDocument.1">
                  <p:embed/>
                </p:oleObj>
              </mc:Choice>
              <mc:Fallback>
                <p:oleObj name="think-cell Slide" r:id="rId13" imgW="624" imgH="623" progId="TCLayout.ActiveDocument.1">
                  <p:embed/>
                  <p:pic>
                    <p:nvPicPr>
                      <p:cNvPr id="14" name="Object 13" hidden="1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587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2" hidden="1"/>
          <p:cNvSpPr/>
          <p:nvPr>
            <p:custDataLst>
              <p:tags r:id="rId12"/>
            </p:custDataLst>
          </p:nvPr>
        </p:nvSpPr>
        <p:spPr>
          <a:xfrm>
            <a:off x="0" y="0"/>
            <a:ext cx="158709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399" b="1" dirty="0">
              <a:solidFill>
                <a:prstClr val="white"/>
              </a:solidFill>
              <a:sym typeface="Rockwell" panose="02060603020205020403" pitchFamily="18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1378" y="2"/>
            <a:ext cx="10512862" cy="7008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1378" y="1077481"/>
            <a:ext cx="10512862" cy="49605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2">
            <a:extLst>
              <a:ext uri="{FF2B5EF4-FFF2-40B4-BE49-F238E27FC236}">
                <a16:creationId xmlns:a16="http://schemas.microsoft.com/office/drawing/2014/main" id="{9C40454A-19C2-4B6A-8B55-48965A6A6B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1634" y="6463091"/>
            <a:ext cx="1142099" cy="235706"/>
          </a:xfrm>
          <a:prstGeom prst="rect">
            <a:avLst/>
          </a:prstGeom>
        </p:spPr>
        <p:txBody>
          <a:bodyPr/>
          <a:lstStyle>
            <a:lvl1pPr>
              <a:defRPr sz="1050"/>
            </a:lvl1pPr>
          </a:lstStyle>
          <a:p>
            <a:fld id="{EB09AB0D-061A-42F3-8D3C-10CF8CD2966C}" type="datetime1">
              <a:rPr lang="en-US" smtClean="0"/>
              <a:t>4/20/2022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1210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</p:sldLayoutIdLst>
  <p:hf hdr="0" dt="0"/>
  <p:txStyles>
    <p:titleStyle>
      <a:lvl1pPr algn="l" defTabSz="914126" rtl="0" eaLnBrk="1" latinLnBrk="0" hangingPunct="1">
        <a:lnSpc>
          <a:spcPct val="90000"/>
        </a:lnSpc>
        <a:spcBef>
          <a:spcPct val="0"/>
        </a:spcBef>
        <a:buNone/>
        <a:defRPr sz="2399" b="1" kern="1200">
          <a:solidFill>
            <a:srgbClr val="005A9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1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799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57063" indent="0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399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914126" indent="0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999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371189" indent="0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799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828252" indent="0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799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3846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8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7" Type="http://schemas.openxmlformats.org/officeDocument/2006/relationships/image" Target="../media/image3.emf"/><Relationship Id="rId2" Type="http://schemas.openxmlformats.org/officeDocument/2006/relationships/tags" Target="../tags/tag32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17.bin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4.xml"/><Relationship Id="rId1" Type="http://schemas.openxmlformats.org/officeDocument/2006/relationships/vmlDrawing" Target="../drawings/vmlDrawing19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18.bin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5.xml"/><Relationship Id="rId1" Type="http://schemas.openxmlformats.org/officeDocument/2006/relationships/vmlDrawing" Target="../drawings/vmlDrawing20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19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7" Type="http://schemas.openxmlformats.org/officeDocument/2006/relationships/image" Target="../media/image3.emf"/><Relationship Id="rId2" Type="http://schemas.openxmlformats.org/officeDocument/2006/relationships/tags" Target="../tags/tag36.xml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20.bin"/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8.xml"/><Relationship Id="rId1" Type="http://schemas.openxmlformats.org/officeDocument/2006/relationships/vmlDrawing" Target="../drawings/vmlDrawing22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21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40.xml"/><Relationship Id="rId7" Type="http://schemas.openxmlformats.org/officeDocument/2006/relationships/image" Target="../media/image3.emf"/><Relationship Id="rId2" Type="http://schemas.openxmlformats.org/officeDocument/2006/relationships/tags" Target="../tags/tag39.xml"/><Relationship Id="rId1" Type="http://schemas.openxmlformats.org/officeDocument/2006/relationships/vmlDrawing" Target="../drawings/vmlDrawing23.vml"/><Relationship Id="rId6" Type="http://schemas.openxmlformats.org/officeDocument/2006/relationships/oleObject" Target="../embeddings/oleObject22.bin"/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1.xml"/><Relationship Id="rId1" Type="http://schemas.openxmlformats.org/officeDocument/2006/relationships/vmlDrawing" Target="../drawings/vmlDrawing24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23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43.xml"/><Relationship Id="rId7" Type="http://schemas.openxmlformats.org/officeDocument/2006/relationships/image" Target="../media/image3.emf"/><Relationship Id="rId2" Type="http://schemas.openxmlformats.org/officeDocument/2006/relationships/tags" Target="../tags/tag42.xml"/><Relationship Id="rId1" Type="http://schemas.openxmlformats.org/officeDocument/2006/relationships/vmlDrawing" Target="../drawings/vmlDrawing25.vml"/><Relationship Id="rId6" Type="http://schemas.openxmlformats.org/officeDocument/2006/relationships/oleObject" Target="../embeddings/oleObject24.bin"/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6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13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7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13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29.xml"/><Relationship Id="rId7" Type="http://schemas.openxmlformats.org/officeDocument/2006/relationships/image" Target="../media/image3.emf"/><Relationship Id="rId2" Type="http://schemas.openxmlformats.org/officeDocument/2006/relationships/tags" Target="../tags/tag28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14.bin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0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15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4.jpeg"/><Relationship Id="rId2" Type="http://schemas.openxmlformats.org/officeDocument/2006/relationships/tags" Target="../tags/tag31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16.bin"/><Relationship Id="rId4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A92">
            <a:alpha val="9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49E4B63-25C7-4D01-B91D-F29D6208E56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68839" y="1025525"/>
            <a:ext cx="6170209" cy="2085975"/>
          </a:xfrm>
        </p:spPr>
        <p:txBody>
          <a:bodyPr>
            <a:normAutofit/>
          </a:bodyPr>
          <a:lstStyle/>
          <a:p>
            <a:r>
              <a:rPr lang="en-US" sz="3600" dirty="0"/>
              <a:t>Proposed Market Dominant</a:t>
            </a:r>
            <a:br>
              <a:rPr lang="en-US" sz="3600" dirty="0"/>
            </a:br>
            <a:r>
              <a:rPr lang="en-US" sz="3600" dirty="0"/>
              <a:t>Price Adjustments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16F143-E93C-4C64-A0B0-ACC89E4E4A0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April 15, 2022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EC136DF-CB96-4292-B4C8-3317704E96E7}"/>
              </a:ext>
            </a:extLst>
          </p:cNvPr>
          <p:cNvSpPr/>
          <p:nvPr/>
        </p:nvSpPr>
        <p:spPr>
          <a:xfrm>
            <a:off x="1768839" y="3549328"/>
            <a:ext cx="637111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Sharon Owens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, VP Pricing and Costing</a:t>
            </a:r>
          </a:p>
        </p:txBody>
      </p:sp>
    </p:spTree>
    <p:extLst>
      <p:ext uri="{BB962C8B-B14F-4D97-AF65-F5344CB8AC3E}">
        <p14:creationId xmlns:p14="http://schemas.microsoft.com/office/powerpoint/2010/main" val="27667061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C3901E2-3D44-41AC-B1ED-EF7E38659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630" y="26173"/>
            <a:ext cx="11748905" cy="699247"/>
          </a:xfrm>
        </p:spPr>
        <p:txBody>
          <a:bodyPr>
            <a:normAutofit/>
          </a:bodyPr>
          <a:lstStyle/>
          <a:p>
            <a:r>
              <a:rPr lang="en-US" sz="2400" dirty="0"/>
              <a:t>Proposed Nonautomation letters Rates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F1288B2-AC91-4D70-9B8B-12AE3DA82173}"/>
              </a:ext>
            </a:extLst>
          </p:cNvPr>
          <p:cNvSpPr txBox="1"/>
          <p:nvPr/>
        </p:nvSpPr>
        <p:spPr>
          <a:xfrm>
            <a:off x="178906" y="5459723"/>
            <a:ext cx="79696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Nonmachinable surcharge is removed for nonmachinable letters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3EB24A6-65D8-4DE8-A452-B347751175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135632"/>
              </p:ext>
            </p:extLst>
          </p:nvPr>
        </p:nvGraphicFramePr>
        <p:xfrm>
          <a:off x="361092" y="706325"/>
          <a:ext cx="9377268" cy="3974947"/>
        </p:xfrm>
        <a:graphic>
          <a:graphicData uri="http://schemas.openxmlformats.org/drawingml/2006/table">
            <a:tbl>
              <a:tblPr/>
              <a:tblGrid>
                <a:gridCol w="3750511">
                  <a:extLst>
                    <a:ext uri="{9D8B030D-6E8A-4147-A177-3AD203B41FA5}">
                      <a16:colId xmlns:a16="http://schemas.microsoft.com/office/drawing/2014/main" val="4265931859"/>
                    </a:ext>
                  </a:extLst>
                </a:gridCol>
                <a:gridCol w="2088358">
                  <a:extLst>
                    <a:ext uri="{9D8B030D-6E8A-4147-A177-3AD203B41FA5}">
                      <a16:colId xmlns:a16="http://schemas.microsoft.com/office/drawing/2014/main" val="3607962679"/>
                    </a:ext>
                  </a:extLst>
                </a:gridCol>
                <a:gridCol w="2059826">
                  <a:extLst>
                    <a:ext uri="{9D8B030D-6E8A-4147-A177-3AD203B41FA5}">
                      <a16:colId xmlns:a16="http://schemas.microsoft.com/office/drawing/2014/main" val="264468323"/>
                    </a:ext>
                  </a:extLst>
                </a:gridCol>
                <a:gridCol w="1478573">
                  <a:extLst>
                    <a:ext uri="{9D8B030D-6E8A-4147-A177-3AD203B41FA5}">
                      <a16:colId xmlns:a16="http://schemas.microsoft.com/office/drawing/2014/main" val="1982225493"/>
                    </a:ext>
                  </a:extLst>
                </a:gridCol>
              </a:tblGrid>
              <a:tr h="30345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5A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5A9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5A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Percent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5A9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0737196"/>
                  </a:ext>
                </a:extLst>
              </a:tr>
              <a:tr h="30345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5A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Price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5A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Price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5A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Change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5A9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5934808"/>
                  </a:ext>
                </a:extLst>
              </a:tr>
              <a:tr h="30345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A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Current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A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Proposed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A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In Rates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A9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813401"/>
                  </a:ext>
                </a:extLst>
              </a:tr>
              <a:tr h="30045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Automation Mixed AADC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$0.485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$0.515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6.2%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4784797"/>
                  </a:ext>
                </a:extLst>
              </a:tr>
              <a:tr h="30045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Automation AADC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$0.461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$0.491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6.5%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41272908"/>
                  </a:ext>
                </a:extLst>
              </a:tr>
              <a:tr h="30045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Nonauto Mach Mixed AADC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$0.494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$0.526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6.5%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61939019"/>
                  </a:ext>
                </a:extLst>
              </a:tr>
              <a:tr h="30045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Nonauto Mach  AADC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$0.461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$0.493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6.9%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93629680"/>
                  </a:ext>
                </a:extLst>
              </a:tr>
              <a:tr h="30045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Nonauto Nonmach Mixed ADC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$0.794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$0.794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5001721"/>
                  </a:ext>
                </a:extLst>
              </a:tr>
              <a:tr h="30045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Nonauto Nonmach 3-Digit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$0.684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$0.671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-1.9%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5260491"/>
                  </a:ext>
                </a:extLst>
              </a:tr>
              <a:tr h="31547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Nonauto Nonmach 5-Digit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$0.586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$0.562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-4.1%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32250909"/>
                  </a:ext>
                </a:extLst>
              </a:tr>
              <a:tr h="31547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QBRM 1 ounce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$0.561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$0.578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1532642"/>
                  </a:ext>
                </a:extLst>
              </a:tr>
              <a:tr h="31547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QBRM 2 ounces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$0.761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$0.578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-24.0%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2865175"/>
                  </a:ext>
                </a:extLst>
              </a:tr>
              <a:tr h="31547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QBRM up to 3.5 ounces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$0.578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11190055"/>
                  </a:ext>
                </a:extLst>
              </a:tr>
            </a:tbl>
          </a:graphicData>
        </a:graphic>
      </p:graphicFrame>
      <p:sp>
        <p:nvSpPr>
          <p:cNvPr id="5" name="Right Brace 4">
            <a:extLst>
              <a:ext uri="{FF2B5EF4-FFF2-40B4-BE49-F238E27FC236}">
                <a16:creationId xmlns:a16="http://schemas.microsoft.com/office/drawing/2014/main" id="{F0CEFDB7-17B1-40C7-AE9A-0CCA5D99903D}"/>
              </a:ext>
            </a:extLst>
          </p:cNvPr>
          <p:cNvSpPr/>
          <p:nvPr/>
        </p:nvSpPr>
        <p:spPr>
          <a:xfrm>
            <a:off x="5582413" y="2061034"/>
            <a:ext cx="134224" cy="670454"/>
          </a:xfrm>
          <a:prstGeom prst="rightBrace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29CC80F-EF9A-4E2B-ABCC-FE01F0544683}"/>
              </a:ext>
            </a:extLst>
          </p:cNvPr>
          <p:cNvSpPr txBox="1"/>
          <p:nvPr/>
        </p:nvSpPr>
        <p:spPr>
          <a:xfrm>
            <a:off x="5741100" y="2288937"/>
            <a:ext cx="66690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$0.0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5401FAF-E57B-4F09-ABC7-6986872D786D}"/>
              </a:ext>
            </a:extLst>
          </p:cNvPr>
          <p:cNvSpPr txBox="1"/>
          <p:nvPr/>
        </p:nvSpPr>
        <p:spPr>
          <a:xfrm>
            <a:off x="7675889" y="2288937"/>
            <a:ext cx="61985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$0.002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C925C46-4A85-4731-9452-D817C2E7DD3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4/5/2022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89E4792-7FC2-4EE6-AB4C-630BD130D538}"/>
              </a:ext>
            </a:extLst>
          </p:cNvPr>
          <p:cNvSpPr txBox="1"/>
          <p:nvPr/>
        </p:nvSpPr>
        <p:spPr>
          <a:xfrm>
            <a:off x="10066389" y="746329"/>
            <a:ext cx="1761344" cy="3970318"/>
          </a:xfrm>
          <a:prstGeom prst="rect">
            <a:avLst/>
          </a:prstGeom>
          <a:solidFill>
            <a:srgbClr val="D3DFEE"/>
          </a:solidFill>
          <a:ln w="19050" cmpd="thickThin">
            <a:solidFill>
              <a:srgbClr val="0070C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/>
              <a:t>Automation AADC price is lower than Nonautomation Machinable AADC price</a:t>
            </a:r>
          </a:p>
          <a:p>
            <a:endParaRPr lang="en-US" dirty="0"/>
          </a:p>
          <a:p>
            <a:r>
              <a:rPr lang="en-US" dirty="0"/>
              <a:t>QBRM weight limit has been increased to 3.5 ounces and all pieces pay the one-ounce rate</a:t>
            </a:r>
          </a:p>
        </p:txBody>
      </p:sp>
      <p:sp>
        <p:nvSpPr>
          <p:cNvPr id="12" name="Right Brace 11">
            <a:extLst>
              <a:ext uri="{FF2B5EF4-FFF2-40B4-BE49-F238E27FC236}">
                <a16:creationId xmlns:a16="http://schemas.microsoft.com/office/drawing/2014/main" id="{67286C30-79CC-41C1-A447-E9A0263B9C01}"/>
              </a:ext>
            </a:extLst>
          </p:cNvPr>
          <p:cNvSpPr/>
          <p:nvPr/>
        </p:nvSpPr>
        <p:spPr>
          <a:xfrm>
            <a:off x="7575043" y="2061034"/>
            <a:ext cx="134224" cy="670454"/>
          </a:xfrm>
          <a:prstGeom prst="rightBrace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9971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51175386"/>
              </p:ext>
            </p:extLst>
          </p:nvPr>
        </p:nvGraphicFramePr>
        <p:xfrm>
          <a:off x="1524000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46" name="think-cell Slide" r:id="rId6" imgW="395" imgH="396" progId="TCLayout.ActiveDocument.1">
                  <p:embed/>
                </p:oleObj>
              </mc:Choice>
              <mc:Fallback>
                <p:oleObj name="think-cell Slide" r:id="rId6" imgW="395" imgH="396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24000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>
            <p:custDataLst>
              <p:tags r:id="rId3"/>
            </p:custDataLst>
          </p:nvPr>
        </p:nvSpPr>
        <p:spPr bwMode="auto">
          <a:xfrm>
            <a:off x="1522412" y="0"/>
            <a:ext cx="158750" cy="15875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rtlCol="0" anchor="t" anchorCtr="0" compatLnSpc="1">
            <a:prstTxWarp prst="textNoShape">
              <a:avLst/>
            </a:prstTxWarp>
            <a:no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en-US" sz="2400" dirty="0">
              <a:ea typeface="ヒラギノ角ゴ Pro W3" pitchFamily="1" charset="-128"/>
              <a:sym typeface="Arial" panose="020B0604020202020204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3100515"/>
              </p:ext>
            </p:extLst>
          </p:nvPr>
        </p:nvGraphicFramePr>
        <p:xfrm>
          <a:off x="365361" y="717774"/>
          <a:ext cx="9609233" cy="51258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809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734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544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544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19998">
                <a:tc>
                  <a:txBody>
                    <a:bodyPr/>
                    <a:lstStyle/>
                    <a:p>
                      <a:pPr marL="0" algn="ctr" defTabSz="914126" rtl="0" eaLnBrk="1" latinLnBrk="0" hangingPunct="1"/>
                      <a:endParaRPr lang="en-US" sz="1799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A9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126" rtl="0" eaLnBrk="1" latinLnBrk="0" hangingPunct="1"/>
                      <a:r>
                        <a:rPr lang="en-US" sz="1799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Current Price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A9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126" rtl="0" eaLnBrk="1" latinLnBrk="0" hangingPunct="1"/>
                      <a:r>
                        <a:rPr lang="en-US" sz="1799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New Price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A9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126" rtl="0" eaLnBrk="1" latinLnBrk="0" hangingPunct="1"/>
                      <a:r>
                        <a:rPr lang="en-US" sz="1799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$ Difference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A9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126" rtl="0" eaLnBrk="1" latinLnBrk="0" hangingPunct="1"/>
                      <a:r>
                        <a:rPr lang="en-US" sz="1799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% Difference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A9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0545">
                <a:tc>
                  <a:txBody>
                    <a:bodyPr/>
                    <a:lstStyle/>
                    <a:p>
                      <a:r>
                        <a:rPr lang="en-US" sz="1600" b="1" dirty="0"/>
                        <a:t>1 oz. SP Letters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$0.58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$0.60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$0.02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3.4%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0545">
                <a:tc>
                  <a:txBody>
                    <a:bodyPr/>
                    <a:lstStyle/>
                    <a:p>
                      <a:r>
                        <a:rPr lang="en-US" sz="1600" b="1" dirty="0"/>
                        <a:t>1 oz. SP Metered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$0.53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$0.57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$0.04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7.5%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0545">
                <a:tc>
                  <a:txBody>
                    <a:bodyPr/>
                    <a:lstStyle/>
                    <a:p>
                      <a:r>
                        <a:rPr lang="en-US" sz="1600" b="1" dirty="0"/>
                        <a:t>SP Cards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$0.40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$0.44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$0.04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10.0%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1839">
                <a:tc>
                  <a:txBody>
                    <a:bodyPr/>
                    <a:lstStyle/>
                    <a:p>
                      <a:r>
                        <a:rPr lang="en-US" sz="1600" b="1" dirty="0"/>
                        <a:t>1 oz. Auto Mixed AADC Letters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$0.485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$0.515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$0.030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6.2%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0545">
                <a:tc>
                  <a:txBody>
                    <a:bodyPr/>
                    <a:lstStyle/>
                    <a:p>
                      <a:r>
                        <a:rPr lang="en-US" sz="1600" b="1" dirty="0"/>
                        <a:t>1 oz. Auto AADC Letters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$0.461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$0.491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$0.030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6.5%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1839">
                <a:tc>
                  <a:txBody>
                    <a:bodyPr/>
                    <a:lstStyle/>
                    <a:p>
                      <a:r>
                        <a:rPr lang="en-US" sz="1600" b="1" dirty="0"/>
                        <a:t>1 oz. Auto 5-Digit Letters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$0.426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$0.455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$0.029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6.8%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0545">
                <a:tc>
                  <a:txBody>
                    <a:bodyPr/>
                    <a:lstStyle/>
                    <a:p>
                      <a:r>
                        <a:rPr lang="en-US" sz="1600" b="1" dirty="0"/>
                        <a:t>1 oz. SP Flats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$1.16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$1.20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$0.04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3.4%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61174">
                <a:tc>
                  <a:txBody>
                    <a:bodyPr/>
                    <a:lstStyle/>
                    <a:p>
                      <a:r>
                        <a:rPr lang="en-US" sz="1600" b="1" dirty="0"/>
                        <a:t>SP Additional Ounce</a:t>
                      </a:r>
                    </a:p>
                    <a:p>
                      <a:r>
                        <a:rPr lang="en-US" sz="1600" b="1" dirty="0"/>
                        <a:t>(Letters only)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$0.20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$0.24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$0.04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20.0%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70545">
                <a:tc>
                  <a:txBody>
                    <a:bodyPr/>
                    <a:lstStyle/>
                    <a:p>
                      <a:r>
                        <a:rPr lang="en-US" sz="1600" b="1" dirty="0"/>
                        <a:t>Shared Mail Letters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$0.58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$0.63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$0.05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8.6%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8" name="Left Brace 7"/>
          <p:cNvSpPr/>
          <p:nvPr/>
        </p:nvSpPr>
        <p:spPr bwMode="auto">
          <a:xfrm>
            <a:off x="3965635" y="2046036"/>
            <a:ext cx="76200" cy="990600"/>
          </a:xfrm>
          <a:prstGeom prst="lef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50249" y="2402837"/>
            <a:ext cx="6527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200" dirty="0">
                <a:solidFill>
                  <a:srgbClr val="333399"/>
                </a:solidFill>
              </a:rPr>
              <a:t>$0.045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929684" y="2402837"/>
            <a:ext cx="6527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200" dirty="0">
                <a:solidFill>
                  <a:srgbClr val="333399"/>
                </a:solidFill>
              </a:rPr>
              <a:t>$0.055</a:t>
            </a:r>
          </a:p>
        </p:txBody>
      </p:sp>
      <p:sp>
        <p:nvSpPr>
          <p:cNvPr id="12" name="Left Brace 11"/>
          <p:cNvSpPr/>
          <p:nvPr/>
        </p:nvSpPr>
        <p:spPr bwMode="auto">
          <a:xfrm>
            <a:off x="5573802" y="2046036"/>
            <a:ext cx="76200" cy="990600"/>
          </a:xfrm>
          <a:prstGeom prst="lef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3" name="Left Brace 12"/>
          <p:cNvSpPr/>
          <p:nvPr/>
        </p:nvSpPr>
        <p:spPr bwMode="auto">
          <a:xfrm>
            <a:off x="3988531" y="3419851"/>
            <a:ext cx="76200" cy="685800"/>
          </a:xfrm>
          <a:prstGeom prst="lef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4" name="Left Brace 13"/>
          <p:cNvSpPr/>
          <p:nvPr/>
        </p:nvSpPr>
        <p:spPr bwMode="auto">
          <a:xfrm>
            <a:off x="5596962" y="3419851"/>
            <a:ext cx="76200" cy="685800"/>
          </a:xfrm>
          <a:prstGeom prst="lef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377220" y="3579426"/>
            <a:ext cx="6527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200" dirty="0">
                <a:solidFill>
                  <a:srgbClr val="00B050"/>
                </a:solidFill>
              </a:rPr>
              <a:t>$0.035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959159" y="3570462"/>
            <a:ext cx="6527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200" dirty="0">
                <a:solidFill>
                  <a:srgbClr val="00B050"/>
                </a:solidFill>
              </a:rPr>
              <a:t>$0.036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A3ED6F8-63F6-4CE3-B90F-AEA8854DB55D}"/>
              </a:ext>
            </a:extLst>
          </p:cNvPr>
          <p:cNvSpPr txBox="1"/>
          <p:nvPr/>
        </p:nvSpPr>
        <p:spPr>
          <a:xfrm>
            <a:off x="242911" y="135601"/>
            <a:ext cx="11417506" cy="461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99" b="1" dirty="0">
                <a:solidFill>
                  <a:srgbClr val="005A9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First-Class Mail – 2021 Proposed Price Change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611D07F-0CD5-4F95-814D-4F643BD7AA8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4/5/2022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2CF93BA-17E4-4C77-87A3-234AD46FCCEC}"/>
              </a:ext>
            </a:extLst>
          </p:cNvPr>
          <p:cNvSpPr txBox="1"/>
          <p:nvPr/>
        </p:nvSpPr>
        <p:spPr>
          <a:xfrm>
            <a:off x="10236711" y="1447866"/>
            <a:ext cx="1586753" cy="3177540"/>
          </a:xfrm>
          <a:prstGeom prst="rect">
            <a:avLst/>
          </a:prstGeom>
          <a:solidFill>
            <a:srgbClr val="D3DFEE"/>
          </a:solidFill>
          <a:ln w="19050">
            <a:solidFill>
              <a:srgbClr val="0070C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rtlCol="0">
            <a:noAutofit/>
          </a:bodyPr>
          <a:lstStyle/>
          <a:p>
            <a:r>
              <a:rPr lang="en-US" dirty="0"/>
              <a:t>Widened incentive to presort</a:t>
            </a:r>
          </a:p>
          <a:p>
            <a:endParaRPr lang="en-US" dirty="0"/>
          </a:p>
          <a:p>
            <a:r>
              <a:rPr lang="en-US" dirty="0"/>
              <a:t>$10 per 1000 to sort to MAADC</a:t>
            </a:r>
          </a:p>
          <a:p>
            <a:endParaRPr lang="en-US" dirty="0"/>
          </a:p>
          <a:p>
            <a:r>
              <a:rPr lang="en-US" dirty="0"/>
              <a:t>Additional $1 per 1000 to sort to 5D</a:t>
            </a:r>
          </a:p>
        </p:txBody>
      </p:sp>
    </p:spTree>
    <p:extLst>
      <p:ext uri="{BB962C8B-B14F-4D97-AF65-F5344CB8AC3E}">
        <p14:creationId xmlns:p14="http://schemas.microsoft.com/office/powerpoint/2010/main" val="12489881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F55F39E1-97F9-4FC1-BFF7-1709CF362C0E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30187629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38" name="think-cell Slide" r:id="rId4" imgW="395" imgH="396" progId="TCLayout.ActiveDocument.1">
                  <p:embed/>
                </p:oleObj>
              </mc:Choice>
              <mc:Fallback>
                <p:oleObj name="think-cell Slide" r:id="rId4" imgW="395" imgH="396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F55F39E1-97F9-4FC1-BFF7-1709CF362C0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28BA7EEF-162E-4C48-ADF0-FFAE934414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/>
              <a:t>Proposed Price Change</a:t>
            </a:r>
            <a:br>
              <a:rPr lang="en-US" dirty="0"/>
            </a:br>
            <a:br>
              <a:rPr lang="en-US" dirty="0"/>
            </a:br>
            <a:r>
              <a:rPr lang="en-US" dirty="0"/>
              <a:t>Marketing Mail</a:t>
            </a:r>
          </a:p>
        </p:txBody>
      </p:sp>
    </p:spTree>
    <p:extLst>
      <p:ext uri="{BB962C8B-B14F-4D97-AF65-F5344CB8AC3E}">
        <p14:creationId xmlns:p14="http://schemas.microsoft.com/office/powerpoint/2010/main" val="28713230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1DDA9E-E012-4F9E-A348-84BF61648C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328" y="183973"/>
            <a:ext cx="10512862" cy="700844"/>
          </a:xfrm>
        </p:spPr>
        <p:txBody>
          <a:bodyPr>
            <a:noAutofit/>
          </a:bodyPr>
          <a:lstStyle/>
          <a:p>
            <a:r>
              <a:rPr lang="en-US" sz="2400" dirty="0"/>
              <a:t>Structural Change: Proposed New Discount – Encourage High Density Plus Flats and Saturation Flats on Direct Containers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EFED6A-BBFA-4747-AE81-323650D690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9256" y="1213851"/>
            <a:ext cx="10651025" cy="4847719"/>
          </a:xfrm>
        </p:spPr>
        <p:txBody>
          <a:bodyPr>
            <a:normAutofit/>
          </a:bodyPr>
          <a:lstStyle/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2000" dirty="0"/>
              <a:t>Direct Containers – Containers that can be cross docked directly to the destination Delivery Unit without having to do bundle sorting at the Plant freeing up the capacity for more parcel-shaped pieces.</a:t>
            </a:r>
          </a:p>
          <a:p>
            <a:endParaRPr lang="en-US" sz="2000" dirty="0"/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2000" dirty="0"/>
              <a:t>To gain operational efficiency a discount is proposed for Marketing Mail High Density Plus and Saturation Flats shaped pieces on direct containers (pallets, sacks, and trays).</a:t>
            </a:r>
          </a:p>
          <a:p>
            <a:endParaRPr lang="en-US" sz="2000" dirty="0"/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2000" dirty="0"/>
              <a:t>Similar discount is already offered to Carrier Route and High-Density flats on Direct pallets which will be extended to all direct containers</a:t>
            </a:r>
          </a:p>
          <a:p>
            <a:endParaRPr lang="en-US" sz="2000" b="1" i="1" dirty="0"/>
          </a:p>
          <a:p>
            <a:endParaRPr lang="en-US" sz="200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FF5427-3A94-4F3C-87E4-119EA2B67E5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4/5/2022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4508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0929900"/>
              </p:ext>
            </p:extLst>
          </p:nvPr>
        </p:nvGraphicFramePr>
        <p:xfrm>
          <a:off x="341313" y="700846"/>
          <a:ext cx="10423883" cy="5090355"/>
        </p:xfrm>
        <a:graphic>
          <a:graphicData uri="http://schemas.openxmlformats.org/drawingml/2006/table">
            <a:tbl>
              <a:tblPr/>
              <a:tblGrid>
                <a:gridCol w="47496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91399">
                  <a:extLst>
                    <a:ext uri="{9D8B030D-6E8A-4147-A177-3AD203B41FA5}">
                      <a16:colId xmlns:a16="http://schemas.microsoft.com/office/drawing/2014/main" val="3324743572"/>
                    </a:ext>
                  </a:extLst>
                </a:gridCol>
                <a:gridCol w="1891399">
                  <a:extLst>
                    <a:ext uri="{9D8B030D-6E8A-4147-A177-3AD203B41FA5}">
                      <a16:colId xmlns:a16="http://schemas.microsoft.com/office/drawing/2014/main" val="2826405309"/>
                    </a:ext>
                  </a:extLst>
                </a:gridCol>
                <a:gridCol w="18913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93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itchFamily="18" charset="0"/>
                          <a:cs typeface="Arial" panose="020B0604020202020204" pitchFamily="34" charset="0"/>
                        </a:rPr>
                        <a:t>Product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A9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itchFamily="18" charset="0"/>
                          <a:cs typeface="Arial" panose="020B0604020202020204" pitchFamily="34" charset="0"/>
                        </a:rPr>
                        <a:t>Current  Price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A9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itchFamily="18" charset="0"/>
                          <a:cs typeface="Arial" panose="020B0604020202020204" pitchFamily="34" charset="0"/>
                        </a:rPr>
                        <a:t>Proposed Price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A9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itchFamily="18" charset="0"/>
                          <a:cs typeface="Arial" panose="020B0604020202020204" pitchFamily="34" charset="0"/>
                        </a:rPr>
                        <a:t>Percent Change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A9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9357">
                <a:tc>
                  <a:txBody>
                    <a:bodyPr/>
                    <a:lstStyle/>
                    <a:p>
                      <a:pPr marL="0" marR="0" lvl="0" indent="0" algn="l" defTabSz="91082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Available CAP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082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082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6.5%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9357">
                <a:tc>
                  <a:txBody>
                    <a:bodyPr/>
                    <a:lstStyle/>
                    <a:p>
                      <a:pPr marL="0" algn="l" defTabSz="910821" rtl="0" eaLnBrk="1" fontAlgn="b" latinLnBrk="0" hangingPunct="1"/>
                      <a:r>
                        <a:rPr lang="en-US" sz="16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Letters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0821" rtl="0" eaLnBrk="1" fontAlgn="b" latinLnBrk="0" hangingPunct="1"/>
                      <a:r>
                        <a:rPr lang="en-US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$0.233*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0821" rtl="0" eaLnBrk="1" fontAlgn="b" latinLnBrk="0" hangingPunct="1"/>
                      <a:r>
                        <a:rPr lang="en-US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$0.247*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6.2%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935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6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High Density Letters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$0.213*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$0.239*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12.0%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935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High Density Plus Letters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$0.183*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$0.193*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5.5%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9357">
                <a:tc>
                  <a:txBody>
                    <a:bodyPr/>
                    <a:lstStyle/>
                    <a:p>
                      <a:pPr marL="0" algn="l" defTabSz="910821" rtl="0" eaLnBrk="1" fontAlgn="b" latinLnBrk="0" hangingPunct="1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Saturation Letters</a:t>
                      </a:r>
                      <a:endParaRPr lang="en-US" sz="1600" b="0" i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0821" rtl="0" eaLnBrk="1" fontAlgn="b" latinLnBrk="0" hangingPunct="1"/>
                      <a:r>
                        <a:rPr lang="en-US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$0.166*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0821" rtl="0" eaLnBrk="1" fontAlgn="b" latinLnBrk="0" hangingPunct="1"/>
                      <a:r>
                        <a:rPr lang="en-US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$0.173*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4.4%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0937133"/>
                  </a:ext>
                </a:extLst>
              </a:tr>
              <a:tr h="339357">
                <a:tc>
                  <a:txBody>
                    <a:bodyPr/>
                    <a:lstStyle/>
                    <a:p>
                      <a:pPr marL="0" algn="l" defTabSz="910821" rtl="0" eaLnBrk="1" fontAlgn="b" latinLnBrk="0" hangingPunct="1"/>
                      <a:r>
                        <a:rPr lang="en-US" sz="16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Flats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0821" rtl="0" eaLnBrk="1" fontAlgn="b" latinLnBrk="0" hangingPunct="1"/>
                      <a:r>
                        <a:rPr lang="en-US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$0.477*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0821" rtl="0" eaLnBrk="1" fontAlgn="b" latinLnBrk="0" hangingPunct="1"/>
                      <a:r>
                        <a:rPr lang="en-US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$0.518*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8.5%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6918985"/>
                  </a:ext>
                </a:extLst>
              </a:tr>
              <a:tr h="33935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Carrier Route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$0.305*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$0.331*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8.7%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7332993"/>
                  </a:ext>
                </a:extLst>
              </a:tr>
              <a:tr h="33935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High Density Flats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$0.251*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$0.266*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5.9%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3935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High Density Plus Flats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$0.194*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$0.206*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6.5%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3935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Saturation &amp; EDDM Flats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$0.175*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$0.183*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4.1%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6191416"/>
                  </a:ext>
                </a:extLst>
              </a:tr>
              <a:tr h="33935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EDDM-Retail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$0.200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$0.187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-6.5%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3935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DAL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$0.065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$0.065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0.0%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08663365"/>
                  </a:ext>
                </a:extLst>
              </a:tr>
              <a:tr h="33935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DML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$0.070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$0.080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14.3%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28791889"/>
                  </a:ext>
                </a:extLst>
              </a:tr>
              <a:tr h="339357">
                <a:tc>
                  <a:txBody>
                    <a:bodyPr/>
                    <a:lstStyle/>
                    <a:p>
                      <a:pPr marL="0" algn="l" defTabSz="910821" rtl="0" eaLnBrk="1" fontAlgn="b" latinLnBrk="0" hangingPunct="1"/>
                      <a:r>
                        <a:rPr lang="en-US" sz="16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Parcels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0821" rtl="0" eaLnBrk="1" fontAlgn="b" latinLnBrk="0" hangingPunct="1"/>
                      <a:r>
                        <a:rPr lang="en-US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$1.752*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0821" rtl="0" eaLnBrk="1" fontAlgn="b" latinLnBrk="0" hangingPunct="1"/>
                      <a:r>
                        <a:rPr lang="en-US" sz="16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$1.924*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9.8%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72495836"/>
                  </a:ext>
                </a:extLst>
              </a:tr>
            </a:tbl>
          </a:graphicData>
        </a:graphic>
      </p:graphicFrame>
      <p:sp>
        <p:nvSpPr>
          <p:cNvPr id="4" name="Title 5">
            <a:extLst>
              <a:ext uri="{FF2B5EF4-FFF2-40B4-BE49-F238E27FC236}">
                <a16:creationId xmlns:a16="http://schemas.microsoft.com/office/drawing/2014/main" id="{8E819454-FBDD-4A19-A971-0C0627EBC4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128" y="2"/>
            <a:ext cx="10512862" cy="700844"/>
          </a:xfrm>
        </p:spPr>
        <p:txBody>
          <a:bodyPr vert="horz">
            <a:normAutofit/>
          </a:bodyPr>
          <a:lstStyle/>
          <a:p>
            <a:r>
              <a:rPr lang="en-US" dirty="0"/>
              <a:t>Marketing Mail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36A52CA-5FF4-4458-B5D2-081F43CC9B9B}"/>
              </a:ext>
            </a:extLst>
          </p:cNvPr>
          <p:cNvSpPr txBox="1"/>
          <p:nvPr/>
        </p:nvSpPr>
        <p:spPr>
          <a:xfrm>
            <a:off x="253268" y="5759872"/>
            <a:ext cx="33175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* Average revenue per piece</a:t>
            </a:r>
            <a:endParaRPr lang="en-US" sz="200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34972E-351C-4504-8E2D-264BB26D52F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4/5/2022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4567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4716339"/>
              </p:ext>
            </p:extLst>
          </p:nvPr>
        </p:nvGraphicFramePr>
        <p:xfrm>
          <a:off x="369104" y="1082993"/>
          <a:ext cx="8550106" cy="4343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22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30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630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86593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Marketing Mail</a:t>
                      </a:r>
                    </a:p>
                    <a:p>
                      <a:r>
                        <a:rPr lang="en-US" sz="1600" baseline="0" dirty="0">
                          <a:solidFill>
                            <a:schemeClr val="bg1"/>
                          </a:solidFill>
                        </a:rPr>
                        <a:t>Auto Letters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marL="51435" marR="51435" marT="25718" marB="2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A9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ヒラギノ角ゴ Pro W3" pitchFamily="1" charset="-128"/>
                          <a:cs typeface="Calibri" panose="020F0502020204030204" pitchFamily="34" charset="0"/>
                        </a:rPr>
                        <a:t>Current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ヒラギノ角ゴ Pro W3" pitchFamily="1" charset="-128"/>
                          <a:cs typeface="Calibri" panose="020F0502020204030204" pitchFamily="34" charset="0"/>
                        </a:rPr>
                        <a:t>Price</a:t>
                      </a:r>
                    </a:p>
                  </a:txBody>
                  <a:tcPr marL="51435" marR="51435" marT="25721" marB="2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A9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ヒラギノ角ゴ Pro W3" pitchFamily="1" charset="-128"/>
                          <a:cs typeface="Calibri" panose="020F0502020204030204" pitchFamily="34" charset="0"/>
                        </a:rPr>
                        <a:t>New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ヒラギノ角ゴ Pro W3" pitchFamily="1" charset="-128"/>
                          <a:cs typeface="Calibri" panose="020F0502020204030204" pitchFamily="34" charset="0"/>
                        </a:rPr>
                        <a:t>Price</a:t>
                      </a:r>
                    </a:p>
                  </a:txBody>
                  <a:tcPr marL="51435" marR="51435" marT="25721" marB="2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A9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$ Difference</a:t>
                      </a:r>
                    </a:p>
                  </a:txBody>
                  <a:tcPr marL="51435" marR="51435" marT="25718" marB="2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A9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% Difference</a:t>
                      </a:r>
                    </a:p>
                  </a:txBody>
                  <a:tcPr marL="51435" marR="51435" marT="25718" marB="2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A9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2401">
                <a:tc>
                  <a:txBody>
                    <a:bodyPr/>
                    <a:lstStyle/>
                    <a:p>
                      <a:r>
                        <a:rPr lang="en-US" sz="1600" b="1" dirty="0"/>
                        <a:t>5-Digit Origin</a:t>
                      </a:r>
                    </a:p>
                  </a:txBody>
                  <a:tcPr marL="51435" marR="51435" marT="25718" marB="2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$0.277</a:t>
                      </a:r>
                    </a:p>
                  </a:txBody>
                  <a:tcPr marL="51435" marR="51435" marT="25718" marB="2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$0.296</a:t>
                      </a:r>
                    </a:p>
                  </a:txBody>
                  <a:tcPr marL="51435" marR="51435" marT="25718" marB="2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$0.019</a:t>
                      </a:r>
                    </a:p>
                  </a:txBody>
                  <a:tcPr marL="51435" marR="51435" marT="25718" marB="2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6.86%</a:t>
                      </a:r>
                    </a:p>
                  </a:txBody>
                  <a:tcPr marL="51435" marR="51435" marT="25718" marB="2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2401">
                <a:tc>
                  <a:txBody>
                    <a:bodyPr/>
                    <a:lstStyle/>
                    <a:p>
                      <a:r>
                        <a:rPr lang="en-US" sz="1600" b="1" dirty="0"/>
                        <a:t>5-Digit DNDC</a:t>
                      </a:r>
                    </a:p>
                  </a:txBody>
                  <a:tcPr marL="51435" marR="51435" marT="25718" marB="2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$0.256</a:t>
                      </a:r>
                    </a:p>
                  </a:txBody>
                  <a:tcPr marL="51435" marR="51435" marT="25718" marB="2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$0.273</a:t>
                      </a:r>
                    </a:p>
                  </a:txBody>
                  <a:tcPr marL="51435" marR="51435" marT="25718" marB="2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$0.017</a:t>
                      </a:r>
                    </a:p>
                  </a:txBody>
                  <a:tcPr marL="51435" marR="51435" marT="25718" marB="2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6.64%</a:t>
                      </a:r>
                    </a:p>
                  </a:txBody>
                  <a:tcPr marL="51435" marR="51435" marT="25718" marB="2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2401">
                <a:tc>
                  <a:txBody>
                    <a:bodyPr/>
                    <a:lstStyle/>
                    <a:p>
                      <a:r>
                        <a:rPr lang="en-US" sz="1600" b="1" dirty="0"/>
                        <a:t>5-Digit DSCF</a:t>
                      </a:r>
                    </a:p>
                  </a:txBody>
                  <a:tcPr marL="51435" marR="51435" marT="25718" marB="2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$0.250</a:t>
                      </a:r>
                    </a:p>
                  </a:txBody>
                  <a:tcPr marL="51435" marR="51435" marT="25718" marB="2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$0.266</a:t>
                      </a:r>
                    </a:p>
                  </a:txBody>
                  <a:tcPr marL="51435" marR="51435" marT="25718" marB="2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$0.016</a:t>
                      </a:r>
                    </a:p>
                  </a:txBody>
                  <a:tcPr marL="51435" marR="51435" marT="25718" marB="2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/>
                        <a:t>6.40%</a:t>
                      </a:r>
                    </a:p>
                  </a:txBody>
                  <a:tcPr marL="51435" marR="51435" marT="25718" marB="2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2401">
                <a:tc>
                  <a:txBody>
                    <a:bodyPr/>
                    <a:lstStyle/>
                    <a:p>
                      <a:r>
                        <a:rPr lang="en-US" sz="1600" b="1" dirty="0"/>
                        <a:t>HD DSCF</a:t>
                      </a:r>
                    </a:p>
                  </a:txBody>
                  <a:tcPr marL="51435" marR="51435" marT="25718" marB="2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$0.214</a:t>
                      </a:r>
                    </a:p>
                  </a:txBody>
                  <a:tcPr marL="51435" marR="51435" marT="25718" marB="2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$0.240</a:t>
                      </a:r>
                    </a:p>
                  </a:txBody>
                  <a:tcPr marL="51435" marR="51435" marT="25718" marB="2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$0.026</a:t>
                      </a:r>
                    </a:p>
                  </a:txBody>
                  <a:tcPr marL="51435" marR="51435" marT="25718" marB="2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12.15%</a:t>
                      </a:r>
                    </a:p>
                  </a:txBody>
                  <a:tcPr marL="51435" marR="51435" marT="25718" marB="2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2401">
                <a:tc>
                  <a:txBody>
                    <a:bodyPr/>
                    <a:lstStyle/>
                    <a:p>
                      <a:r>
                        <a:rPr lang="en-US" sz="1600" b="1" dirty="0"/>
                        <a:t>Saturation Origin</a:t>
                      </a:r>
                    </a:p>
                  </a:txBody>
                  <a:tcPr marL="51435" marR="51435" marT="25718" marB="2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$0.197</a:t>
                      </a:r>
                    </a:p>
                  </a:txBody>
                  <a:tcPr marL="51435" marR="51435" marT="25718" marB="2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$0.209</a:t>
                      </a:r>
                    </a:p>
                  </a:txBody>
                  <a:tcPr marL="51435" marR="51435" marT="25718" marB="2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$0.012</a:t>
                      </a:r>
                    </a:p>
                  </a:txBody>
                  <a:tcPr marL="51435" marR="51435" marT="25718" marB="2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6.09%</a:t>
                      </a:r>
                    </a:p>
                  </a:txBody>
                  <a:tcPr marL="51435" marR="51435" marT="25718" marB="2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2401">
                <a:tc>
                  <a:txBody>
                    <a:bodyPr/>
                    <a:lstStyle/>
                    <a:p>
                      <a:r>
                        <a:rPr lang="en-US" sz="1600" b="1" dirty="0"/>
                        <a:t>Saturation DNDC</a:t>
                      </a:r>
                    </a:p>
                  </a:txBody>
                  <a:tcPr marL="51435" marR="51435" marT="25718" marB="2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$0.176</a:t>
                      </a:r>
                    </a:p>
                  </a:txBody>
                  <a:tcPr marL="51435" marR="51435" marT="25718" marB="2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$0.186</a:t>
                      </a:r>
                    </a:p>
                  </a:txBody>
                  <a:tcPr marL="51435" marR="51435" marT="25718" marB="2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$0.010</a:t>
                      </a:r>
                    </a:p>
                  </a:txBody>
                  <a:tcPr marL="51435" marR="51435" marT="25718" marB="2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5.68%</a:t>
                      </a:r>
                    </a:p>
                  </a:txBody>
                  <a:tcPr marL="51435" marR="51435" marT="25718" marB="2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22401">
                <a:tc>
                  <a:txBody>
                    <a:bodyPr/>
                    <a:lstStyle/>
                    <a:p>
                      <a:r>
                        <a:rPr lang="en-US" sz="1600" b="1" dirty="0"/>
                        <a:t>Saturation DSCF</a:t>
                      </a:r>
                    </a:p>
                  </a:txBody>
                  <a:tcPr marL="51435" marR="51435" marT="25718" marB="2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$0.172</a:t>
                      </a:r>
                    </a:p>
                  </a:txBody>
                  <a:tcPr marL="51435" marR="51435" marT="25718" marB="2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$0.179</a:t>
                      </a:r>
                    </a:p>
                  </a:txBody>
                  <a:tcPr marL="51435" marR="51435" marT="25718" marB="2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$0.007</a:t>
                      </a:r>
                    </a:p>
                  </a:txBody>
                  <a:tcPr marL="51435" marR="51435" marT="25718" marB="2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4.07%</a:t>
                      </a:r>
                    </a:p>
                  </a:txBody>
                  <a:tcPr marL="51435" marR="51435" marT="25718" marB="2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6" name="Title 2"/>
          <p:cNvSpPr txBox="1">
            <a:spLocks/>
          </p:cNvSpPr>
          <p:nvPr/>
        </p:nvSpPr>
        <p:spPr bwMode="auto">
          <a:xfrm>
            <a:off x="273065" y="-27432"/>
            <a:ext cx="11038063" cy="111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1435" tIns="25718" rIns="51435" bIns="25718" numCol="1" anchor="ctr" anchorCtr="0" compatLnSpc="1">
            <a:prstTxWarp prst="textNoShape">
              <a:avLst/>
            </a:prstTxWarp>
          </a:bodyPr>
          <a:lstStyle>
            <a:lvl1pPr algn="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ヒラギノ角ゴ Pro W3" pitchFamily="1" charset="-128"/>
              </a:defRPr>
            </a:lvl2pPr>
            <a:lvl3pPr algn="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ヒラギノ角ゴ Pro W3" pitchFamily="1" charset="-128"/>
              </a:defRPr>
            </a:lvl3pPr>
            <a:lvl4pPr algn="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ヒラギノ角ゴ Pro W3" pitchFamily="1" charset="-128"/>
              </a:defRPr>
            </a:lvl4pPr>
            <a:lvl5pPr algn="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ヒラギノ角ゴ Pro W3" pitchFamily="1" charset="-128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ヒラギノ角ゴ Pro W3" pitchFamily="1" charset="-128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ヒラギノ角ゴ Pro W3" pitchFamily="1" charset="-128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ヒラギノ角ゴ Pro W3" pitchFamily="1" charset="-128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ヒラギノ角ゴ Pro W3" pitchFamily="1" charset="-128"/>
              </a:defRPr>
            </a:lvl9pPr>
          </a:lstStyle>
          <a:p>
            <a:pPr algn="l"/>
            <a:r>
              <a:rPr lang="en-US" sz="2399" dirty="0">
                <a:solidFill>
                  <a:srgbClr val="005A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Marketing Mail Automation Commercial Letters Prices</a:t>
            </a:r>
          </a:p>
          <a:p>
            <a:pPr algn="l"/>
            <a:r>
              <a:rPr lang="en-US" sz="2399" dirty="0">
                <a:solidFill>
                  <a:srgbClr val="005A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Letters Product get below average price increase</a:t>
            </a:r>
          </a:p>
        </p:txBody>
      </p:sp>
      <p:sp>
        <p:nvSpPr>
          <p:cNvPr id="12" name="Right Brace 11"/>
          <p:cNvSpPr/>
          <p:nvPr/>
        </p:nvSpPr>
        <p:spPr bwMode="auto">
          <a:xfrm flipH="1">
            <a:off x="5039070" y="1946321"/>
            <a:ext cx="61913" cy="461664"/>
          </a:xfrm>
          <a:prstGeom prst="rightBrace">
            <a:avLst/>
          </a:prstGeom>
          <a:noFill/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1435" tIns="25718" rIns="51435" bIns="25718" numCol="1" rtlCol="0" anchor="t" anchorCtr="0" compatLnSpc="1">
            <a:prstTxWarp prst="textNoShape">
              <a:avLst/>
            </a:prstTxWarp>
          </a:bodyPr>
          <a:lstStyle/>
          <a:p>
            <a:pPr defTabSz="514350" eaLnBrk="0" hangingPunct="0">
              <a:spcBef>
                <a:spcPct val="0"/>
              </a:spcBef>
            </a:pPr>
            <a:endParaRPr lang="en-US" sz="1575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Right Brace 12"/>
          <p:cNvSpPr/>
          <p:nvPr/>
        </p:nvSpPr>
        <p:spPr bwMode="auto">
          <a:xfrm flipH="1">
            <a:off x="5111682" y="2602370"/>
            <a:ext cx="45719" cy="454877"/>
          </a:xfrm>
          <a:prstGeom prst="rightBrace">
            <a:avLst/>
          </a:prstGeom>
          <a:noFill/>
          <a:ln w="952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1435" tIns="25718" rIns="51435" bIns="25718" numCol="1" rtlCol="0" anchor="t" anchorCtr="0" compatLnSpc="1">
            <a:prstTxWarp prst="textNoShape">
              <a:avLst/>
            </a:prstTxWarp>
          </a:bodyPr>
          <a:lstStyle/>
          <a:p>
            <a:pPr defTabSz="514350" eaLnBrk="0" hangingPunct="0">
              <a:spcBef>
                <a:spcPct val="0"/>
              </a:spcBef>
            </a:pPr>
            <a:endParaRPr lang="en-US" sz="1575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Right Brace 13"/>
          <p:cNvSpPr/>
          <p:nvPr/>
        </p:nvSpPr>
        <p:spPr bwMode="auto">
          <a:xfrm flipH="1">
            <a:off x="3522707" y="2019955"/>
            <a:ext cx="159156" cy="457199"/>
          </a:xfrm>
          <a:prstGeom prst="rightBrace">
            <a:avLst/>
          </a:prstGeom>
          <a:noFill/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1435" tIns="25718" rIns="51435" bIns="25718" numCol="1" rtlCol="0" anchor="t" anchorCtr="0" compatLnSpc="1">
            <a:prstTxWarp prst="textNoShape">
              <a:avLst/>
            </a:prstTxWarp>
          </a:bodyPr>
          <a:lstStyle/>
          <a:p>
            <a:pPr defTabSz="514350" eaLnBrk="0" hangingPunct="0">
              <a:spcBef>
                <a:spcPct val="0"/>
              </a:spcBef>
            </a:pPr>
            <a:endParaRPr lang="en-US" sz="1575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Right Brace 14"/>
          <p:cNvSpPr/>
          <p:nvPr/>
        </p:nvSpPr>
        <p:spPr bwMode="auto">
          <a:xfrm flipH="1">
            <a:off x="3602285" y="2684736"/>
            <a:ext cx="43672" cy="290147"/>
          </a:xfrm>
          <a:prstGeom prst="rightBrace">
            <a:avLst/>
          </a:prstGeom>
          <a:noFill/>
          <a:ln w="952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1435" tIns="25718" rIns="51435" bIns="25718" numCol="1" rtlCol="0" anchor="t" anchorCtr="0" compatLnSpc="1">
            <a:prstTxWarp prst="textNoShape">
              <a:avLst/>
            </a:prstTxWarp>
          </a:bodyPr>
          <a:lstStyle/>
          <a:p>
            <a:pPr defTabSz="514350" eaLnBrk="0" hangingPunct="0">
              <a:spcBef>
                <a:spcPct val="0"/>
              </a:spcBef>
            </a:pPr>
            <a:endParaRPr lang="en-US" sz="1575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871439" y="2049094"/>
            <a:ext cx="6527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514350"/>
            <a:r>
              <a:rPr lang="en-US" sz="1200" dirty="0">
                <a:solidFill>
                  <a:srgbClr val="00B050"/>
                </a:solidFill>
                <a:latin typeface="Arial"/>
              </a:rPr>
              <a:t>$0.021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460534" y="2012462"/>
            <a:ext cx="6527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14350"/>
            <a:r>
              <a:rPr lang="en-US" sz="1200" dirty="0">
                <a:solidFill>
                  <a:srgbClr val="00B050"/>
                </a:solidFill>
                <a:latin typeface="Arial"/>
              </a:rPr>
              <a:t>$0.023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393205" y="2762158"/>
            <a:ext cx="6527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514350"/>
            <a:r>
              <a:rPr lang="en-US" sz="1200" dirty="0">
                <a:solidFill>
                  <a:srgbClr val="00B0F0"/>
                </a:solidFill>
                <a:latin typeface="Arial"/>
              </a:rPr>
              <a:t>$0.007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869964" y="2770457"/>
            <a:ext cx="6527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514350"/>
            <a:r>
              <a:rPr lang="en-US" sz="1200" dirty="0">
                <a:solidFill>
                  <a:srgbClr val="00B0F0"/>
                </a:solidFill>
                <a:latin typeface="Arial"/>
              </a:rPr>
              <a:t>$0.006</a:t>
            </a:r>
          </a:p>
        </p:txBody>
      </p:sp>
      <p:sp>
        <p:nvSpPr>
          <p:cNvPr id="21" name="Right Brace 20"/>
          <p:cNvSpPr/>
          <p:nvPr/>
        </p:nvSpPr>
        <p:spPr bwMode="auto">
          <a:xfrm flipH="1">
            <a:off x="3605618" y="4096255"/>
            <a:ext cx="45719" cy="502377"/>
          </a:xfrm>
          <a:prstGeom prst="rightBrace">
            <a:avLst/>
          </a:prstGeom>
          <a:noFill/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1435" tIns="25718" rIns="51435" bIns="25718" numCol="1" rtlCol="0" anchor="t" anchorCtr="0" compatLnSpc="1">
            <a:prstTxWarp prst="textNoShape">
              <a:avLst/>
            </a:prstTxWarp>
          </a:bodyPr>
          <a:lstStyle/>
          <a:p>
            <a:pPr defTabSz="514350" eaLnBrk="0" hangingPunct="0">
              <a:spcBef>
                <a:spcPct val="0"/>
              </a:spcBef>
            </a:pPr>
            <a:endParaRPr lang="en-US" sz="1575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892849" y="4363764"/>
            <a:ext cx="6527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514350"/>
            <a:r>
              <a:rPr lang="en-US" sz="1200" dirty="0">
                <a:solidFill>
                  <a:srgbClr val="00B050"/>
                </a:solidFill>
                <a:latin typeface="Arial"/>
              </a:rPr>
              <a:t>$0.021</a:t>
            </a:r>
          </a:p>
        </p:txBody>
      </p:sp>
      <p:sp>
        <p:nvSpPr>
          <p:cNvPr id="23" name="Right Brace 22"/>
          <p:cNvSpPr/>
          <p:nvPr/>
        </p:nvSpPr>
        <p:spPr bwMode="auto">
          <a:xfrm flipH="1">
            <a:off x="3611652" y="4790311"/>
            <a:ext cx="45719" cy="290147"/>
          </a:xfrm>
          <a:prstGeom prst="rightBrace">
            <a:avLst/>
          </a:prstGeom>
          <a:noFill/>
          <a:ln w="952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1435" tIns="25718" rIns="51435" bIns="25718" numCol="1" rtlCol="0" anchor="t" anchorCtr="0" compatLnSpc="1">
            <a:prstTxWarp prst="textNoShape">
              <a:avLst/>
            </a:prstTxWarp>
          </a:bodyPr>
          <a:lstStyle/>
          <a:p>
            <a:pPr defTabSz="514350" eaLnBrk="0" hangingPunct="0">
              <a:spcBef>
                <a:spcPct val="0"/>
              </a:spcBef>
            </a:pPr>
            <a:endParaRPr lang="en-US" sz="1575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858397" y="4895078"/>
            <a:ext cx="6527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514350"/>
            <a:r>
              <a:rPr lang="en-US" sz="1200" dirty="0">
                <a:solidFill>
                  <a:srgbClr val="00B0F0"/>
                </a:solidFill>
                <a:latin typeface="Arial"/>
              </a:rPr>
              <a:t>$0.004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338212" y="4387563"/>
            <a:ext cx="7429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14350"/>
            <a:r>
              <a:rPr lang="en-US" sz="1200" dirty="0">
                <a:solidFill>
                  <a:srgbClr val="00B050"/>
                </a:solidFill>
                <a:latin typeface="Arial"/>
              </a:rPr>
              <a:t>$0.023</a:t>
            </a:r>
          </a:p>
        </p:txBody>
      </p:sp>
      <p:sp>
        <p:nvSpPr>
          <p:cNvPr id="27" name="Right Brace 26"/>
          <p:cNvSpPr/>
          <p:nvPr/>
        </p:nvSpPr>
        <p:spPr bwMode="auto">
          <a:xfrm flipH="1">
            <a:off x="5059359" y="4808589"/>
            <a:ext cx="43672" cy="290147"/>
          </a:xfrm>
          <a:prstGeom prst="rightBrace">
            <a:avLst/>
          </a:prstGeom>
          <a:noFill/>
          <a:ln w="952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1435" tIns="25718" rIns="51435" bIns="25718" numCol="1" rtlCol="0" anchor="t" anchorCtr="0" compatLnSpc="1">
            <a:prstTxWarp prst="textNoShape">
              <a:avLst/>
            </a:prstTxWarp>
          </a:bodyPr>
          <a:lstStyle/>
          <a:p>
            <a:pPr defTabSz="514350" eaLnBrk="0" hangingPunct="0">
              <a:spcBef>
                <a:spcPct val="0"/>
              </a:spcBef>
            </a:pPr>
            <a:endParaRPr lang="en-US" sz="1575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351951" y="4860126"/>
            <a:ext cx="6527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14350"/>
            <a:r>
              <a:rPr lang="en-US" sz="1200" dirty="0">
                <a:solidFill>
                  <a:srgbClr val="00B0F0"/>
                </a:solidFill>
                <a:latin typeface="Arial"/>
              </a:rPr>
              <a:t>$0.007</a:t>
            </a:r>
          </a:p>
        </p:txBody>
      </p:sp>
      <p:sp>
        <p:nvSpPr>
          <p:cNvPr id="29" name="Right Brace 28"/>
          <p:cNvSpPr/>
          <p:nvPr/>
        </p:nvSpPr>
        <p:spPr bwMode="auto">
          <a:xfrm flipH="1">
            <a:off x="3593319" y="3112594"/>
            <a:ext cx="77993" cy="502376"/>
          </a:xfrm>
          <a:prstGeom prst="rightBrace">
            <a:avLst/>
          </a:prstGeom>
          <a:noFill/>
          <a:ln w="952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1435" tIns="25718" rIns="51435" bIns="25718" numCol="1" rtlCol="0" anchor="t" anchorCtr="0" compatLnSpc="1">
            <a:prstTxWarp prst="textNoShape">
              <a:avLst/>
            </a:prstTxWarp>
          </a:bodyPr>
          <a:lstStyle/>
          <a:p>
            <a:pPr defTabSz="514350" eaLnBrk="0" hangingPunct="0">
              <a:spcBef>
                <a:spcPct val="0"/>
              </a:spcBef>
            </a:pPr>
            <a:endParaRPr lang="en-US" sz="1575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892850" y="3292794"/>
            <a:ext cx="6527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514350"/>
            <a:r>
              <a:rPr lang="en-US" sz="1200" dirty="0">
                <a:solidFill>
                  <a:srgbClr val="00B0F0"/>
                </a:solidFill>
                <a:latin typeface="Arial"/>
              </a:rPr>
              <a:t>$0.036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458939" y="3305362"/>
            <a:ext cx="6527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514350"/>
            <a:r>
              <a:rPr lang="en-US" sz="1200" dirty="0">
                <a:solidFill>
                  <a:srgbClr val="00B0F0"/>
                </a:solidFill>
                <a:latin typeface="Arial"/>
              </a:rPr>
              <a:t>$0.026</a:t>
            </a:r>
          </a:p>
        </p:txBody>
      </p:sp>
      <p:sp>
        <p:nvSpPr>
          <p:cNvPr id="34" name="Right Brace 33"/>
          <p:cNvSpPr/>
          <p:nvPr/>
        </p:nvSpPr>
        <p:spPr bwMode="auto">
          <a:xfrm flipH="1">
            <a:off x="5039070" y="3112593"/>
            <a:ext cx="63961" cy="457200"/>
          </a:xfrm>
          <a:prstGeom prst="rightBrace">
            <a:avLst/>
          </a:prstGeom>
          <a:noFill/>
          <a:ln w="952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1435" tIns="25718" rIns="51435" bIns="25718" numCol="1" rtlCol="0" anchor="t" anchorCtr="0" compatLnSpc="1">
            <a:prstTxWarp prst="textNoShape">
              <a:avLst/>
            </a:prstTxWarp>
          </a:bodyPr>
          <a:lstStyle/>
          <a:p>
            <a:pPr defTabSz="514350" eaLnBrk="0" hangingPunct="0">
              <a:spcBef>
                <a:spcPct val="0"/>
              </a:spcBef>
            </a:pPr>
            <a:endParaRPr lang="en-US" sz="1575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Right Brace 30">
            <a:extLst>
              <a:ext uri="{FF2B5EF4-FFF2-40B4-BE49-F238E27FC236}">
                <a16:creationId xmlns:a16="http://schemas.microsoft.com/office/drawing/2014/main" id="{D5D8EB27-FB20-4711-BDDA-0AA3E51C35F1}"/>
              </a:ext>
            </a:extLst>
          </p:cNvPr>
          <p:cNvSpPr/>
          <p:nvPr/>
        </p:nvSpPr>
        <p:spPr bwMode="auto">
          <a:xfrm flipH="1">
            <a:off x="5025331" y="4112575"/>
            <a:ext cx="45719" cy="502377"/>
          </a:xfrm>
          <a:prstGeom prst="rightBrace">
            <a:avLst/>
          </a:prstGeom>
          <a:noFill/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1435" tIns="25718" rIns="51435" bIns="25718" numCol="1" rtlCol="0" anchor="t" anchorCtr="0" compatLnSpc="1">
            <a:prstTxWarp prst="textNoShape">
              <a:avLst/>
            </a:prstTxWarp>
          </a:bodyPr>
          <a:lstStyle/>
          <a:p>
            <a:pPr defTabSz="514350" eaLnBrk="0" hangingPunct="0">
              <a:spcBef>
                <a:spcPct val="0"/>
              </a:spcBef>
            </a:pPr>
            <a:endParaRPr lang="en-US" sz="1575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0E49A57-2F3D-4EAC-95C7-4F4442027F8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4/5/2022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B97D10F-DE51-4705-8B17-7F3B099E2148}"/>
              </a:ext>
            </a:extLst>
          </p:cNvPr>
          <p:cNvSpPr txBox="1"/>
          <p:nvPr/>
        </p:nvSpPr>
        <p:spPr>
          <a:xfrm>
            <a:off x="9330428" y="1302173"/>
            <a:ext cx="2230772" cy="4078039"/>
          </a:xfrm>
          <a:prstGeom prst="rect">
            <a:avLst/>
          </a:prstGeom>
          <a:solidFill>
            <a:srgbClr val="D3DFEE"/>
          </a:solidFill>
          <a:ln w="19050">
            <a:solidFill>
              <a:srgbClr val="0070C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/>
              <a:t>Widened incentive to dropship</a:t>
            </a:r>
          </a:p>
          <a:p>
            <a:r>
              <a:rPr lang="en-US" u="sng" dirty="0"/>
              <a:t>5-Digit</a:t>
            </a:r>
            <a:r>
              <a:rPr lang="en-US" dirty="0"/>
              <a:t>:</a:t>
            </a:r>
          </a:p>
          <a:p>
            <a:r>
              <a:rPr lang="en-US" dirty="0"/>
              <a:t>$2 per 1000 to take to NDC</a:t>
            </a:r>
          </a:p>
          <a:p>
            <a:endParaRPr lang="en-US" sz="900" dirty="0"/>
          </a:p>
          <a:p>
            <a:r>
              <a:rPr lang="en-US" dirty="0"/>
              <a:t>Additional $1 per 1000 to go SCF</a:t>
            </a:r>
          </a:p>
          <a:p>
            <a:endParaRPr lang="en-US" dirty="0"/>
          </a:p>
          <a:p>
            <a:r>
              <a:rPr lang="en-US" u="sng" dirty="0"/>
              <a:t>Saturation</a:t>
            </a:r>
            <a:r>
              <a:rPr lang="en-US" dirty="0"/>
              <a:t>:</a:t>
            </a:r>
          </a:p>
          <a:p>
            <a:r>
              <a:rPr lang="en-US" dirty="0"/>
              <a:t>$2 per 1000 to take to NDC</a:t>
            </a:r>
          </a:p>
          <a:p>
            <a:endParaRPr lang="en-US" sz="800" dirty="0"/>
          </a:p>
          <a:p>
            <a:r>
              <a:rPr lang="en-US" dirty="0"/>
              <a:t>Additional $3 per 1000 to go SCF</a:t>
            </a:r>
          </a:p>
        </p:txBody>
      </p:sp>
    </p:spTree>
    <p:extLst>
      <p:ext uri="{BB962C8B-B14F-4D97-AF65-F5344CB8AC3E}">
        <p14:creationId xmlns:p14="http://schemas.microsoft.com/office/powerpoint/2010/main" val="37430847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1611775"/>
              </p:ext>
            </p:extLst>
          </p:nvPr>
        </p:nvGraphicFramePr>
        <p:xfrm>
          <a:off x="369506" y="722401"/>
          <a:ext cx="8561174" cy="49102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555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7367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52178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Marketing Mail</a:t>
                      </a:r>
                    </a:p>
                    <a:p>
                      <a:r>
                        <a:rPr lang="en-US" sz="1600" baseline="0" dirty="0">
                          <a:solidFill>
                            <a:schemeClr val="bg1"/>
                          </a:solidFill>
                        </a:rPr>
                        <a:t>Auto Flats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marL="51435" marR="51435" marT="25718" marB="2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A9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ヒラギノ角ゴ Pro W3" pitchFamily="1" charset="-128"/>
                          <a:cs typeface="Calibri" panose="020F0502020204030204" pitchFamily="34" charset="0"/>
                        </a:rPr>
                        <a:t>Current Price</a:t>
                      </a:r>
                    </a:p>
                  </a:txBody>
                  <a:tcPr marL="51435" marR="51435" marT="25721" marB="2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A9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ヒラギノ角ゴ Pro W3" pitchFamily="1" charset="-128"/>
                          <a:cs typeface="Calibri" panose="020F0502020204030204" pitchFamily="34" charset="0"/>
                        </a:rPr>
                        <a:t>New Price</a:t>
                      </a:r>
                    </a:p>
                  </a:txBody>
                  <a:tcPr marL="51435" marR="51435" marT="25721" marB="2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A9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$ Difference</a:t>
                      </a:r>
                    </a:p>
                  </a:txBody>
                  <a:tcPr marL="51435" marR="51435" marT="25718" marB="2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A9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% Difference</a:t>
                      </a:r>
                    </a:p>
                  </a:txBody>
                  <a:tcPr marL="51435" marR="51435" marT="25718" marB="2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A9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690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/>
                        <a:t>5-Digit Origin</a:t>
                      </a:r>
                    </a:p>
                  </a:txBody>
                  <a:tcPr marL="51435" marR="51435" marT="25718" marB="2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$0.482</a:t>
                      </a:r>
                    </a:p>
                  </a:txBody>
                  <a:tcPr marL="51435" marR="51435" marT="25718" marB="2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$0.530</a:t>
                      </a:r>
                    </a:p>
                  </a:txBody>
                  <a:tcPr marL="51435" marR="51435" marT="25718" marB="2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$0.048</a:t>
                      </a:r>
                    </a:p>
                  </a:txBody>
                  <a:tcPr marL="51435" marR="51435" marT="25718" marB="2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9.96%</a:t>
                      </a:r>
                    </a:p>
                  </a:txBody>
                  <a:tcPr marL="51435" marR="51435" marT="25718" marB="2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141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/>
                        <a:t>5-Digit DSCF</a:t>
                      </a:r>
                    </a:p>
                  </a:txBody>
                  <a:tcPr marL="51435" marR="51435" marT="25718" marB="2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$0.403</a:t>
                      </a:r>
                    </a:p>
                  </a:txBody>
                  <a:tcPr marL="51435" marR="51435" marT="25718" marB="2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$0.439</a:t>
                      </a:r>
                    </a:p>
                  </a:txBody>
                  <a:tcPr marL="51435" marR="51435" marT="25718" marB="2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$0.036</a:t>
                      </a:r>
                    </a:p>
                  </a:txBody>
                  <a:tcPr marL="51435" marR="51435" marT="25718" marB="2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8.93%</a:t>
                      </a:r>
                    </a:p>
                  </a:txBody>
                  <a:tcPr marL="51435" marR="51435" marT="25718" marB="2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7851">
                <a:tc>
                  <a:txBody>
                    <a:bodyPr/>
                    <a:lstStyle/>
                    <a:p>
                      <a:r>
                        <a:rPr lang="en-US" sz="1400" b="1" dirty="0"/>
                        <a:t>C-R Basic</a:t>
                      </a:r>
                      <a:r>
                        <a:rPr lang="en-US" sz="1400" b="1" baseline="0" dirty="0"/>
                        <a:t> DSCF</a:t>
                      </a:r>
                      <a:endParaRPr lang="en-US" sz="1400" b="1" dirty="0"/>
                    </a:p>
                  </a:txBody>
                  <a:tcPr marL="51435" marR="51435" marT="25718" marB="2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$0.297</a:t>
                      </a:r>
                    </a:p>
                  </a:txBody>
                  <a:tcPr marL="51435" marR="51435" marT="25718" marB="2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$0.323</a:t>
                      </a:r>
                    </a:p>
                  </a:txBody>
                  <a:tcPr marL="51435" marR="51435" marT="25718" marB="2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$0.026</a:t>
                      </a:r>
                    </a:p>
                  </a:txBody>
                  <a:tcPr marL="51435" marR="51435" marT="25718" marB="2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8.75%</a:t>
                      </a:r>
                    </a:p>
                  </a:txBody>
                  <a:tcPr marL="51435" marR="51435" marT="25718" marB="2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9578">
                <a:tc>
                  <a:txBody>
                    <a:bodyPr/>
                    <a:lstStyle/>
                    <a:p>
                      <a:r>
                        <a:rPr lang="en-US" sz="1400" b="1" dirty="0"/>
                        <a:t>Pure C-R DSCF</a:t>
                      </a:r>
                    </a:p>
                  </a:txBody>
                  <a:tcPr marL="51435" marR="51435" marT="25718" marB="2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$0.276</a:t>
                      </a:r>
                    </a:p>
                  </a:txBody>
                  <a:tcPr marL="51435" marR="51435" marT="25718" marB="2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$0.301</a:t>
                      </a:r>
                    </a:p>
                  </a:txBody>
                  <a:tcPr marL="51435" marR="51435" marT="25718" marB="2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$0.025</a:t>
                      </a:r>
                    </a:p>
                  </a:txBody>
                  <a:tcPr marL="51435" marR="51435" marT="25718" marB="2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9.06%</a:t>
                      </a:r>
                    </a:p>
                  </a:txBody>
                  <a:tcPr marL="51435" marR="51435" marT="25718" marB="2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1414">
                <a:tc>
                  <a:txBody>
                    <a:bodyPr/>
                    <a:lstStyle/>
                    <a:p>
                      <a:r>
                        <a:rPr lang="en-US" sz="1400" b="1" dirty="0"/>
                        <a:t>HD DSCF (125 pieces)</a:t>
                      </a:r>
                    </a:p>
                  </a:txBody>
                  <a:tcPr marL="51435" marR="51435" marT="25718" marB="2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$0.243</a:t>
                      </a:r>
                    </a:p>
                  </a:txBody>
                  <a:tcPr marL="51435" marR="51435" marT="25718" marB="2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$0.259</a:t>
                      </a:r>
                    </a:p>
                  </a:txBody>
                  <a:tcPr marL="51435" marR="51435" marT="25718" marB="2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$0.016</a:t>
                      </a:r>
                    </a:p>
                  </a:txBody>
                  <a:tcPr marL="51435" marR="51435" marT="25718" marB="2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6.58%</a:t>
                      </a:r>
                    </a:p>
                  </a:txBody>
                  <a:tcPr marL="51435" marR="51435" marT="25718" marB="2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3090">
                <a:tc>
                  <a:txBody>
                    <a:bodyPr/>
                    <a:lstStyle/>
                    <a:p>
                      <a:r>
                        <a:rPr lang="en-US" sz="1400" b="1" dirty="0"/>
                        <a:t>HD DSCF on Direct Container</a:t>
                      </a:r>
                    </a:p>
                  </a:txBody>
                  <a:tcPr marL="51435" marR="51435" marT="25718" marB="2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$0.233</a:t>
                      </a:r>
                    </a:p>
                  </a:txBody>
                  <a:tcPr marL="51435" marR="51435" marT="25718" marB="2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$0.247</a:t>
                      </a:r>
                    </a:p>
                  </a:txBody>
                  <a:tcPr marL="51435" marR="51435" marT="25718" marB="2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$0.014</a:t>
                      </a:r>
                    </a:p>
                  </a:txBody>
                  <a:tcPr marL="51435" marR="51435" marT="25718" marB="2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6.01%</a:t>
                      </a:r>
                    </a:p>
                  </a:txBody>
                  <a:tcPr marL="51435" marR="51435" marT="25718" marB="2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4051144"/>
                  </a:ext>
                </a:extLst>
              </a:tr>
              <a:tr h="346952">
                <a:tc>
                  <a:txBody>
                    <a:bodyPr/>
                    <a:lstStyle/>
                    <a:p>
                      <a:r>
                        <a:rPr lang="en-US" sz="1400" b="1" dirty="0"/>
                        <a:t>HD+ DSCF (300 pieces)</a:t>
                      </a:r>
                    </a:p>
                  </a:txBody>
                  <a:tcPr marL="51435" marR="51435" marT="25718" marB="2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$0.195</a:t>
                      </a:r>
                    </a:p>
                  </a:txBody>
                  <a:tcPr marL="51435" marR="51435" marT="25718" marB="2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$0.214</a:t>
                      </a:r>
                    </a:p>
                  </a:txBody>
                  <a:tcPr marL="51435" marR="51435" marT="25718" marB="2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$0.019</a:t>
                      </a:r>
                    </a:p>
                  </a:txBody>
                  <a:tcPr marL="51435" marR="51435" marT="25718" marB="2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9.74%</a:t>
                      </a:r>
                    </a:p>
                  </a:txBody>
                  <a:tcPr marL="51435" marR="51435" marT="25718" marB="2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5021">
                <a:tc>
                  <a:txBody>
                    <a:bodyPr/>
                    <a:lstStyle/>
                    <a:p>
                      <a:r>
                        <a:rPr lang="en-US" sz="1400" b="1" dirty="0"/>
                        <a:t>HD+ DSCF on Direct Container</a:t>
                      </a:r>
                    </a:p>
                  </a:txBody>
                  <a:tcPr marL="51435" marR="51435" marT="25718" marB="2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$0.195</a:t>
                      </a:r>
                    </a:p>
                  </a:txBody>
                  <a:tcPr marL="51435" marR="51435" marT="25718" marB="2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$0.204</a:t>
                      </a:r>
                    </a:p>
                  </a:txBody>
                  <a:tcPr marL="51435" marR="51435" marT="25718" marB="2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$0.009</a:t>
                      </a:r>
                    </a:p>
                  </a:txBody>
                  <a:tcPr marL="51435" marR="51435" marT="25718" marB="2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4.62%</a:t>
                      </a:r>
                    </a:p>
                  </a:txBody>
                  <a:tcPr marL="51435" marR="51435" marT="25718" marB="2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5021">
                <a:tc>
                  <a:txBody>
                    <a:bodyPr/>
                    <a:lstStyle/>
                    <a:p>
                      <a:r>
                        <a:rPr lang="en-US" sz="1400" b="1" dirty="0"/>
                        <a:t>Saturation DSCF (90%)</a:t>
                      </a:r>
                    </a:p>
                  </a:txBody>
                  <a:tcPr marL="51435" marR="51435" marT="25718" marB="2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$0.188</a:t>
                      </a:r>
                    </a:p>
                  </a:txBody>
                  <a:tcPr marL="51435" marR="51435" marT="25718" marB="2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$0.200</a:t>
                      </a:r>
                    </a:p>
                  </a:txBody>
                  <a:tcPr marL="51435" marR="51435" marT="25718" marB="2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$0.012</a:t>
                      </a:r>
                    </a:p>
                  </a:txBody>
                  <a:tcPr marL="51435" marR="51435" marT="25718" marB="2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6.38%</a:t>
                      </a:r>
                    </a:p>
                  </a:txBody>
                  <a:tcPr marL="51435" marR="51435" marT="25718" marB="2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56070212"/>
                  </a:ext>
                </a:extLst>
              </a:tr>
              <a:tr h="446275">
                <a:tc>
                  <a:txBody>
                    <a:bodyPr/>
                    <a:lstStyle/>
                    <a:p>
                      <a:r>
                        <a:rPr lang="en-US" sz="1400" b="1" dirty="0"/>
                        <a:t>Saturation DSCF on Direct Container</a:t>
                      </a:r>
                    </a:p>
                  </a:txBody>
                  <a:tcPr marL="51435" marR="51435" marT="25718" marB="2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$0.188</a:t>
                      </a:r>
                    </a:p>
                  </a:txBody>
                  <a:tcPr marL="51435" marR="51435" marT="25718" marB="2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$0.193</a:t>
                      </a:r>
                    </a:p>
                  </a:txBody>
                  <a:tcPr marL="51435" marR="51435" marT="25718" marB="2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$0.005</a:t>
                      </a:r>
                    </a:p>
                  </a:txBody>
                  <a:tcPr marL="51435" marR="51435" marT="25718" marB="2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2.66%</a:t>
                      </a:r>
                    </a:p>
                  </a:txBody>
                  <a:tcPr marL="51435" marR="51435" marT="25718" marB="2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45733662"/>
                  </a:ext>
                </a:extLst>
              </a:tr>
              <a:tr h="343046">
                <a:tc>
                  <a:txBody>
                    <a:bodyPr/>
                    <a:lstStyle/>
                    <a:p>
                      <a:r>
                        <a:rPr lang="en-US" sz="1400" b="1" dirty="0"/>
                        <a:t>Saturation DDU (90%)</a:t>
                      </a:r>
                    </a:p>
                  </a:txBody>
                  <a:tcPr marL="51435" marR="51435" marT="25718" marB="2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$0.167</a:t>
                      </a:r>
                    </a:p>
                  </a:txBody>
                  <a:tcPr marL="51435" marR="51435" marT="25718" marB="2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$0.181</a:t>
                      </a:r>
                    </a:p>
                  </a:txBody>
                  <a:tcPr marL="51435" marR="51435" marT="25718" marB="2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$0.014</a:t>
                      </a:r>
                    </a:p>
                  </a:txBody>
                  <a:tcPr marL="51435" marR="51435" marT="25718" marB="2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8.38%</a:t>
                      </a:r>
                    </a:p>
                  </a:txBody>
                  <a:tcPr marL="51435" marR="51435" marT="25718" marB="2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19656">
                <a:tc>
                  <a:txBody>
                    <a:bodyPr/>
                    <a:lstStyle/>
                    <a:p>
                      <a:r>
                        <a:rPr lang="en-US" sz="1400" b="1" dirty="0"/>
                        <a:t>Saturation DDU on Direct Container</a:t>
                      </a:r>
                    </a:p>
                  </a:txBody>
                  <a:tcPr marL="51435" marR="51435" marT="25718" marB="2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$0.167</a:t>
                      </a:r>
                    </a:p>
                  </a:txBody>
                  <a:tcPr marL="51435" marR="51435" marT="25718" marB="2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$0.174</a:t>
                      </a:r>
                    </a:p>
                  </a:txBody>
                  <a:tcPr marL="51435" marR="51435" marT="25718" marB="2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$0.007</a:t>
                      </a:r>
                    </a:p>
                  </a:txBody>
                  <a:tcPr marL="51435" marR="51435" marT="25718" marB="2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4.19%</a:t>
                      </a:r>
                    </a:p>
                  </a:txBody>
                  <a:tcPr marL="51435" marR="51435" marT="25718" marB="2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56669257"/>
                  </a:ext>
                </a:extLst>
              </a:tr>
            </a:tbl>
          </a:graphicData>
        </a:graphic>
      </p:graphicFrame>
      <p:sp>
        <p:nvSpPr>
          <p:cNvPr id="6" name="Title 2"/>
          <p:cNvSpPr txBox="1">
            <a:spLocks/>
          </p:cNvSpPr>
          <p:nvPr/>
        </p:nvSpPr>
        <p:spPr bwMode="auto">
          <a:xfrm>
            <a:off x="274983" y="41749"/>
            <a:ext cx="8347018" cy="635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1435" tIns="25718" rIns="51435" bIns="25718" numCol="1" anchor="ctr" anchorCtr="0" compatLnSpc="1">
            <a:prstTxWarp prst="textNoShape">
              <a:avLst/>
            </a:prstTxWarp>
          </a:bodyPr>
          <a:lstStyle>
            <a:lvl1pPr algn="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ヒラギノ角ゴ Pro W3" pitchFamily="1" charset="-128"/>
              </a:defRPr>
            </a:lvl2pPr>
            <a:lvl3pPr algn="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ヒラギノ角ゴ Pro W3" pitchFamily="1" charset="-128"/>
              </a:defRPr>
            </a:lvl3pPr>
            <a:lvl4pPr algn="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ヒラギノ角ゴ Pro W3" pitchFamily="1" charset="-128"/>
              </a:defRPr>
            </a:lvl4pPr>
            <a:lvl5pPr algn="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ヒラギノ角ゴ Pro W3" pitchFamily="1" charset="-128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ヒラギノ角ゴ Pro W3" pitchFamily="1" charset="-128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ヒラギノ角ゴ Pro W3" pitchFamily="1" charset="-128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ヒラギノ角ゴ Pro W3" pitchFamily="1" charset="-128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ヒラギノ角ゴ Pro W3" pitchFamily="1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99" b="1" i="0" u="none" strike="noStrike" kern="1200" cap="none" spc="0" normalizeH="0" baseline="0" noProof="0" dirty="0">
                <a:ln>
                  <a:noFill/>
                </a:ln>
                <a:solidFill>
                  <a:srgbClr val="005A92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Marketing Mail Piece-Rate Commercial Flats Prices</a:t>
            </a:r>
          </a:p>
        </p:txBody>
      </p:sp>
      <p:sp>
        <p:nvSpPr>
          <p:cNvPr id="21" name="Right Brace 20"/>
          <p:cNvSpPr/>
          <p:nvPr/>
        </p:nvSpPr>
        <p:spPr bwMode="auto">
          <a:xfrm>
            <a:off x="4584683" y="2727704"/>
            <a:ext cx="45719" cy="486538"/>
          </a:xfrm>
          <a:prstGeom prst="rightBrac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1435" tIns="25718" rIns="51435" bIns="25718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1435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75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638087" y="2227262"/>
            <a:ext cx="6527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$0.021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648887" y="2924699"/>
            <a:ext cx="6527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$0.010</a:t>
            </a:r>
          </a:p>
        </p:txBody>
      </p:sp>
      <p:sp>
        <p:nvSpPr>
          <p:cNvPr id="32" name="Right Brace 31"/>
          <p:cNvSpPr/>
          <p:nvPr/>
        </p:nvSpPr>
        <p:spPr bwMode="auto">
          <a:xfrm>
            <a:off x="5847320" y="2140526"/>
            <a:ext cx="45719" cy="347829"/>
          </a:xfrm>
          <a:prstGeom prst="rightBrac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1435" tIns="25718" rIns="51435" bIns="25718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1435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75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837435" y="2234933"/>
            <a:ext cx="7970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$0.022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837435" y="1588164"/>
            <a:ext cx="6527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$0.091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585690" y="1586553"/>
            <a:ext cx="7409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$0.079</a:t>
            </a:r>
            <a:endParaRPr kumimoji="0" lang="en-US" sz="619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5" name="Right Brace 34"/>
          <p:cNvSpPr/>
          <p:nvPr/>
        </p:nvSpPr>
        <p:spPr bwMode="auto">
          <a:xfrm>
            <a:off x="4550042" y="1453074"/>
            <a:ext cx="50115" cy="451124"/>
          </a:xfrm>
          <a:prstGeom prst="rightBrace">
            <a:avLst/>
          </a:prstGeom>
          <a:noFill/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1435" tIns="25718" rIns="51435" bIns="25718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1435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75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4" name="Right Brace 23"/>
          <p:cNvSpPr/>
          <p:nvPr/>
        </p:nvSpPr>
        <p:spPr bwMode="auto">
          <a:xfrm>
            <a:off x="5837435" y="1438796"/>
            <a:ext cx="50115" cy="451124"/>
          </a:xfrm>
          <a:prstGeom prst="rightBrace">
            <a:avLst/>
          </a:prstGeom>
          <a:noFill/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1435" tIns="25718" rIns="51435" bIns="25718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1435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75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" name="Right Brace 16">
            <a:extLst>
              <a:ext uri="{FF2B5EF4-FFF2-40B4-BE49-F238E27FC236}">
                <a16:creationId xmlns:a16="http://schemas.microsoft.com/office/drawing/2014/main" id="{720977F9-6894-416E-A454-15F1593C98D5}"/>
              </a:ext>
            </a:extLst>
          </p:cNvPr>
          <p:cNvSpPr/>
          <p:nvPr/>
        </p:nvSpPr>
        <p:spPr bwMode="auto">
          <a:xfrm>
            <a:off x="4573974" y="2119679"/>
            <a:ext cx="63918" cy="372280"/>
          </a:xfrm>
          <a:prstGeom prst="rightBrac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1435" tIns="25718" rIns="51435" bIns="25718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1435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75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457DE83-B8BB-47BB-98D5-0392672171A3}"/>
              </a:ext>
            </a:extLst>
          </p:cNvPr>
          <p:cNvSpPr txBox="1"/>
          <p:nvPr/>
        </p:nvSpPr>
        <p:spPr>
          <a:xfrm>
            <a:off x="5895523" y="2942405"/>
            <a:ext cx="7970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$0.012</a:t>
            </a:r>
          </a:p>
        </p:txBody>
      </p:sp>
      <p:sp>
        <p:nvSpPr>
          <p:cNvPr id="19" name="Right Brace 18">
            <a:extLst>
              <a:ext uri="{FF2B5EF4-FFF2-40B4-BE49-F238E27FC236}">
                <a16:creationId xmlns:a16="http://schemas.microsoft.com/office/drawing/2014/main" id="{2554FCD1-52D2-4123-9DF7-1E64F9AF2437}"/>
              </a:ext>
            </a:extLst>
          </p:cNvPr>
          <p:cNvSpPr/>
          <p:nvPr/>
        </p:nvSpPr>
        <p:spPr bwMode="auto">
          <a:xfrm>
            <a:off x="5890175" y="2746940"/>
            <a:ext cx="45719" cy="486538"/>
          </a:xfrm>
          <a:prstGeom prst="rightBrac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1435" tIns="25718" rIns="51435" bIns="25718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1435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75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Right Brace 15">
            <a:extLst>
              <a:ext uri="{FF2B5EF4-FFF2-40B4-BE49-F238E27FC236}">
                <a16:creationId xmlns:a16="http://schemas.microsoft.com/office/drawing/2014/main" id="{3A76E644-9AD6-4437-B2D3-6FB237E93FFE}"/>
              </a:ext>
            </a:extLst>
          </p:cNvPr>
          <p:cNvSpPr/>
          <p:nvPr/>
        </p:nvSpPr>
        <p:spPr bwMode="auto">
          <a:xfrm flipH="1">
            <a:off x="3557894" y="1858344"/>
            <a:ext cx="45719" cy="272573"/>
          </a:xfrm>
          <a:prstGeom prst="rightBrace">
            <a:avLst/>
          </a:prstGeom>
          <a:noFill/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1435" tIns="25718" rIns="51435" bIns="25718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1435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75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C2DF087-03E9-4E7C-8D09-A8ECD68A6EB3}"/>
              </a:ext>
            </a:extLst>
          </p:cNvPr>
          <p:cNvSpPr txBox="1"/>
          <p:nvPr/>
        </p:nvSpPr>
        <p:spPr>
          <a:xfrm>
            <a:off x="2962570" y="1932714"/>
            <a:ext cx="7409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$0.106</a:t>
            </a:r>
            <a:endParaRPr kumimoji="0" lang="en-US" sz="619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231C01D-50D1-4331-A4D4-7CA9998C0875}"/>
              </a:ext>
            </a:extLst>
          </p:cNvPr>
          <p:cNvSpPr txBox="1"/>
          <p:nvPr/>
        </p:nvSpPr>
        <p:spPr>
          <a:xfrm>
            <a:off x="4636405" y="1935984"/>
            <a:ext cx="7409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$0.116</a:t>
            </a:r>
            <a:endParaRPr kumimoji="0" lang="en-US" sz="619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6" name="Right Brace 25">
            <a:extLst>
              <a:ext uri="{FF2B5EF4-FFF2-40B4-BE49-F238E27FC236}">
                <a16:creationId xmlns:a16="http://schemas.microsoft.com/office/drawing/2014/main" id="{F5F36BEC-3AC6-4160-AE85-02D94052D3FD}"/>
              </a:ext>
            </a:extLst>
          </p:cNvPr>
          <p:cNvSpPr/>
          <p:nvPr/>
        </p:nvSpPr>
        <p:spPr bwMode="auto">
          <a:xfrm>
            <a:off x="4603375" y="4208804"/>
            <a:ext cx="45719" cy="486538"/>
          </a:xfrm>
          <a:prstGeom prst="rightBrac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1435" tIns="25718" rIns="51435" bIns="25718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1435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75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C32E18F-3908-48A8-8F9E-69D1E48B72FA}"/>
              </a:ext>
            </a:extLst>
          </p:cNvPr>
          <p:cNvSpPr txBox="1"/>
          <p:nvPr/>
        </p:nvSpPr>
        <p:spPr>
          <a:xfrm>
            <a:off x="4644629" y="5158508"/>
            <a:ext cx="7409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$0.000</a:t>
            </a:r>
            <a:endParaRPr kumimoji="0" lang="en-US" sz="619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9" name="Right Brace 28">
            <a:extLst>
              <a:ext uri="{FF2B5EF4-FFF2-40B4-BE49-F238E27FC236}">
                <a16:creationId xmlns:a16="http://schemas.microsoft.com/office/drawing/2014/main" id="{6F582A43-ABDF-4571-A6C9-78D72CA7499E}"/>
              </a:ext>
            </a:extLst>
          </p:cNvPr>
          <p:cNvSpPr/>
          <p:nvPr/>
        </p:nvSpPr>
        <p:spPr bwMode="auto">
          <a:xfrm>
            <a:off x="5892387" y="4226513"/>
            <a:ext cx="45719" cy="486538"/>
          </a:xfrm>
          <a:prstGeom prst="rightBrac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1435" tIns="25718" rIns="51435" bIns="25718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1435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75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2EA4AE4-B62B-47EA-B3E7-A0E15BC78F07}"/>
              </a:ext>
            </a:extLst>
          </p:cNvPr>
          <p:cNvSpPr txBox="1"/>
          <p:nvPr/>
        </p:nvSpPr>
        <p:spPr>
          <a:xfrm>
            <a:off x="5919305" y="4347703"/>
            <a:ext cx="7409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$0.007</a:t>
            </a:r>
            <a:endParaRPr kumimoji="0" lang="en-US" sz="619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6" name="Right Brace 35">
            <a:extLst>
              <a:ext uri="{FF2B5EF4-FFF2-40B4-BE49-F238E27FC236}">
                <a16:creationId xmlns:a16="http://schemas.microsoft.com/office/drawing/2014/main" id="{0DADCA87-2476-4F2E-9641-7241E74711A8}"/>
              </a:ext>
            </a:extLst>
          </p:cNvPr>
          <p:cNvSpPr/>
          <p:nvPr/>
        </p:nvSpPr>
        <p:spPr bwMode="auto">
          <a:xfrm>
            <a:off x="4594514" y="3443010"/>
            <a:ext cx="50115" cy="451124"/>
          </a:xfrm>
          <a:prstGeom prst="rightBrace">
            <a:avLst/>
          </a:prstGeom>
          <a:noFill/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1435" tIns="25718" rIns="51435" bIns="25718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1435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75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A43B0CC-523D-40AD-A3EA-93CD60A10C5C}"/>
              </a:ext>
            </a:extLst>
          </p:cNvPr>
          <p:cNvSpPr txBox="1"/>
          <p:nvPr/>
        </p:nvSpPr>
        <p:spPr>
          <a:xfrm>
            <a:off x="4648887" y="3614542"/>
            <a:ext cx="7409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$0.000</a:t>
            </a:r>
            <a:endParaRPr kumimoji="0" lang="en-US" sz="619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1881F64-6C4D-4FEC-93C9-E6856CA7D1CA}"/>
              </a:ext>
            </a:extLst>
          </p:cNvPr>
          <p:cNvSpPr txBox="1"/>
          <p:nvPr/>
        </p:nvSpPr>
        <p:spPr>
          <a:xfrm>
            <a:off x="5915247" y="3652091"/>
            <a:ext cx="7409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$0.010</a:t>
            </a:r>
            <a:endParaRPr kumimoji="0" lang="en-US" sz="619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9" name="Right Brace 38">
            <a:extLst>
              <a:ext uri="{FF2B5EF4-FFF2-40B4-BE49-F238E27FC236}">
                <a16:creationId xmlns:a16="http://schemas.microsoft.com/office/drawing/2014/main" id="{BE45E445-9FD5-4216-A907-3CAAD154A48C}"/>
              </a:ext>
            </a:extLst>
          </p:cNvPr>
          <p:cNvSpPr/>
          <p:nvPr/>
        </p:nvSpPr>
        <p:spPr bwMode="auto">
          <a:xfrm>
            <a:off x="5866594" y="3456020"/>
            <a:ext cx="50115" cy="451124"/>
          </a:xfrm>
          <a:prstGeom prst="rightBrace">
            <a:avLst/>
          </a:prstGeom>
          <a:noFill/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1435" tIns="25718" rIns="51435" bIns="25718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1435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75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49D40F9-394F-4A54-8951-0DEA6F5231DA}"/>
              </a:ext>
            </a:extLst>
          </p:cNvPr>
          <p:cNvSpPr txBox="1"/>
          <p:nvPr/>
        </p:nvSpPr>
        <p:spPr>
          <a:xfrm>
            <a:off x="4612122" y="4390811"/>
            <a:ext cx="7409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$0.000</a:t>
            </a:r>
            <a:endParaRPr kumimoji="0" lang="en-US" sz="619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1" name="Right Brace 40">
            <a:extLst>
              <a:ext uri="{FF2B5EF4-FFF2-40B4-BE49-F238E27FC236}">
                <a16:creationId xmlns:a16="http://schemas.microsoft.com/office/drawing/2014/main" id="{7EAEA5A8-F949-45AA-A84C-98843F8D578F}"/>
              </a:ext>
            </a:extLst>
          </p:cNvPr>
          <p:cNvSpPr/>
          <p:nvPr/>
        </p:nvSpPr>
        <p:spPr bwMode="auto">
          <a:xfrm>
            <a:off x="4578317" y="5010012"/>
            <a:ext cx="50115" cy="451124"/>
          </a:xfrm>
          <a:prstGeom prst="rightBrace">
            <a:avLst/>
          </a:prstGeom>
          <a:noFill/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1435" tIns="25718" rIns="51435" bIns="25718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1435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75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2" name="Right Brace 41">
            <a:extLst>
              <a:ext uri="{FF2B5EF4-FFF2-40B4-BE49-F238E27FC236}">
                <a16:creationId xmlns:a16="http://schemas.microsoft.com/office/drawing/2014/main" id="{80D64091-A185-4FAD-AEE2-8193D37A6F77}"/>
              </a:ext>
            </a:extLst>
          </p:cNvPr>
          <p:cNvSpPr/>
          <p:nvPr/>
        </p:nvSpPr>
        <p:spPr bwMode="auto">
          <a:xfrm>
            <a:off x="5837436" y="5004948"/>
            <a:ext cx="50115" cy="451124"/>
          </a:xfrm>
          <a:prstGeom prst="rightBrace">
            <a:avLst/>
          </a:prstGeom>
          <a:noFill/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1435" tIns="25718" rIns="51435" bIns="25718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1435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75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3C592A4-4EBF-455C-A13D-1F48A2833585}"/>
              </a:ext>
            </a:extLst>
          </p:cNvPr>
          <p:cNvSpPr txBox="1"/>
          <p:nvPr/>
        </p:nvSpPr>
        <p:spPr>
          <a:xfrm>
            <a:off x="5872264" y="5184737"/>
            <a:ext cx="7409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$0.007</a:t>
            </a:r>
            <a:endParaRPr kumimoji="0" lang="en-US" sz="619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3" name="Right Brace 42">
            <a:extLst>
              <a:ext uri="{FF2B5EF4-FFF2-40B4-BE49-F238E27FC236}">
                <a16:creationId xmlns:a16="http://schemas.microsoft.com/office/drawing/2014/main" id="{7ADAFBD9-945F-4560-9E6F-BD6A9166E8C3}"/>
              </a:ext>
            </a:extLst>
          </p:cNvPr>
          <p:cNvSpPr/>
          <p:nvPr/>
        </p:nvSpPr>
        <p:spPr bwMode="auto">
          <a:xfrm flipH="1">
            <a:off x="5201201" y="1815310"/>
            <a:ext cx="45719" cy="272573"/>
          </a:xfrm>
          <a:prstGeom prst="rightBrace">
            <a:avLst/>
          </a:prstGeom>
          <a:noFill/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1435" tIns="25718" rIns="51435" bIns="25718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1435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75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22A9ADE3-7588-44F1-A28A-C791E6393A35}"/>
              </a:ext>
            </a:extLst>
          </p:cNvPr>
          <p:cNvSpPr txBox="1"/>
          <p:nvPr/>
        </p:nvSpPr>
        <p:spPr>
          <a:xfrm>
            <a:off x="9149354" y="693319"/>
            <a:ext cx="2801225" cy="5016758"/>
          </a:xfrm>
          <a:prstGeom prst="rect">
            <a:avLst/>
          </a:prstGeom>
          <a:solidFill>
            <a:srgbClr val="D3DFEE"/>
          </a:solidFill>
          <a:ln w="19050">
            <a:solidFill>
              <a:srgbClr val="0070C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600" dirty="0"/>
              <a:t>Widened incentive to presort and dropship</a:t>
            </a:r>
          </a:p>
          <a:p>
            <a:endParaRPr lang="en-US" sz="1600" dirty="0"/>
          </a:p>
          <a:p>
            <a:r>
              <a:rPr lang="en-US" sz="1600" dirty="0"/>
              <a:t>$12 per 1000 to take  to SCF</a:t>
            </a:r>
          </a:p>
          <a:p>
            <a:endParaRPr lang="en-US" sz="1600" dirty="0"/>
          </a:p>
          <a:p>
            <a:r>
              <a:rPr lang="en-US" sz="1600" dirty="0"/>
              <a:t>$10 per 1000 to sort to CR</a:t>
            </a:r>
          </a:p>
          <a:p>
            <a:endParaRPr lang="en-US" sz="1600" dirty="0"/>
          </a:p>
          <a:p>
            <a:r>
              <a:rPr lang="en-US" sz="1600" dirty="0"/>
              <a:t>$1 per 1000 for CR flats on direct container</a:t>
            </a:r>
          </a:p>
          <a:p>
            <a:endParaRPr lang="en-US" sz="1600" dirty="0"/>
          </a:p>
          <a:p>
            <a:r>
              <a:rPr lang="en-US" sz="1600" dirty="0"/>
              <a:t>$2 per 1000 for HD flats on pure container</a:t>
            </a:r>
          </a:p>
          <a:p>
            <a:r>
              <a:rPr lang="en-US" sz="1600" dirty="0"/>
              <a:t>New incentives:</a:t>
            </a:r>
          </a:p>
          <a:p>
            <a:endParaRPr lang="en-US" sz="1600" dirty="0"/>
          </a:p>
          <a:p>
            <a:r>
              <a:rPr lang="en-US" sz="1600" dirty="0"/>
              <a:t>$10 per 1000 to HD+ flats on direct container</a:t>
            </a:r>
          </a:p>
          <a:p>
            <a:endParaRPr lang="en-US" sz="1600" dirty="0"/>
          </a:p>
          <a:p>
            <a:r>
              <a:rPr lang="en-US" sz="1600" dirty="0"/>
              <a:t>$7 per 1000 to Saturation flats on direct containers for SCF and DDU</a:t>
            </a:r>
          </a:p>
        </p:txBody>
      </p:sp>
    </p:spTree>
    <p:extLst>
      <p:ext uri="{BB962C8B-B14F-4D97-AF65-F5344CB8AC3E}">
        <p14:creationId xmlns:p14="http://schemas.microsoft.com/office/powerpoint/2010/main" val="7329300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F55F39E1-97F9-4FC1-BFF7-1709CF362C0E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83508474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62" name="think-cell Slide" r:id="rId4" imgW="395" imgH="396" progId="TCLayout.ActiveDocument.1">
                  <p:embed/>
                </p:oleObj>
              </mc:Choice>
              <mc:Fallback>
                <p:oleObj name="think-cell Slide" r:id="rId4" imgW="395" imgH="396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F55F39E1-97F9-4FC1-BFF7-1709CF362C0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28BA7EEF-162E-4C48-ADF0-FFAE934414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/>
              <a:t>Proposed Price Change</a:t>
            </a:r>
            <a:br>
              <a:rPr lang="en-US" dirty="0"/>
            </a:br>
            <a:br>
              <a:rPr lang="en-US" dirty="0"/>
            </a:br>
            <a:r>
              <a:rPr lang="en-US" dirty="0"/>
              <a:t>Periodicals</a:t>
            </a:r>
          </a:p>
        </p:txBody>
      </p:sp>
    </p:spTree>
    <p:extLst>
      <p:ext uri="{BB962C8B-B14F-4D97-AF65-F5344CB8AC3E}">
        <p14:creationId xmlns:p14="http://schemas.microsoft.com/office/powerpoint/2010/main" val="31842711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25190" y="2480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25" name="think-cell Slide" r:id="rId6" imgW="395" imgH="396" progId="TCLayout.ActiveDocument.1">
                  <p:embed/>
                </p:oleObj>
              </mc:Choice>
              <mc:Fallback>
                <p:oleObj name="think-cell Slide" r:id="rId6" imgW="395" imgH="396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25190" y="2480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>
            <p:custDataLst>
              <p:tags r:id="rId3"/>
            </p:custDataLst>
          </p:nvPr>
        </p:nvSpPr>
        <p:spPr bwMode="auto">
          <a:xfrm>
            <a:off x="1523602" y="893"/>
            <a:ext cx="158709" cy="158709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rtlCol="0" anchor="t" anchorCtr="0" compatLnSpc="1">
            <a:prstTxWarp prst="textNoShape">
              <a:avLst/>
            </a:prstTxWarp>
            <a:no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en-US" sz="2399" dirty="0">
              <a:ea typeface="ヒラギノ角ゴ Pro W3" pitchFamily="1" charset="-128"/>
              <a:sym typeface="Arial" panose="020B0604020202020204" pitchFamily="34" charset="0"/>
            </a:endParaRPr>
          </a:p>
        </p:txBody>
      </p:sp>
      <p:graphicFrame>
        <p:nvGraphicFramePr>
          <p:cNvPr id="33" name="Table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467305"/>
              </p:ext>
            </p:extLst>
          </p:nvPr>
        </p:nvGraphicFramePr>
        <p:xfrm>
          <a:off x="341313" y="700661"/>
          <a:ext cx="7581900" cy="50874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707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111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26973">
                <a:tc>
                  <a:txBody>
                    <a:bodyPr/>
                    <a:lstStyle/>
                    <a:p>
                      <a:r>
                        <a:rPr lang="en-US" sz="2000" dirty="0"/>
                        <a:t>Product</a:t>
                      </a:r>
                    </a:p>
                  </a:txBody>
                  <a:tcPr marL="91416" marR="91416"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A9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Proposed Percent</a:t>
                      </a:r>
                    </a:p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Price Change</a:t>
                      </a:r>
                    </a:p>
                  </a:txBody>
                  <a:tcPr marL="91416" marR="91416"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A9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4360">
                <a:tc>
                  <a:txBody>
                    <a:bodyPr/>
                    <a:lstStyle/>
                    <a:p>
                      <a:r>
                        <a:rPr lang="en-US" sz="2000" b="0" dirty="0"/>
                        <a:t>Rate Authority</a:t>
                      </a:r>
                    </a:p>
                  </a:txBody>
                  <a:tcPr marL="91416" marR="91416"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8.5%</a:t>
                      </a:r>
                    </a:p>
                  </a:txBody>
                  <a:tcPr marL="91416" marR="91416"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09143969"/>
                  </a:ext>
                </a:extLst>
              </a:tr>
              <a:tr h="594360">
                <a:tc>
                  <a:txBody>
                    <a:bodyPr/>
                    <a:lstStyle/>
                    <a:p>
                      <a:r>
                        <a:rPr lang="en-US" sz="2000" b="0" dirty="0"/>
                        <a:t>Pounds</a:t>
                      </a:r>
                    </a:p>
                  </a:txBody>
                  <a:tcPr marL="91416" marR="91416"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3.7%</a:t>
                      </a:r>
                    </a:p>
                  </a:txBody>
                  <a:tcPr marL="91416" marR="91416"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4360">
                <a:tc>
                  <a:txBody>
                    <a:bodyPr/>
                    <a:lstStyle/>
                    <a:p>
                      <a:pPr marL="0" algn="l" defTabSz="910821" rtl="0" eaLnBrk="1" latinLnBrk="0" hangingPunct="1"/>
                      <a:r>
                        <a:rPr lang="en-US" sz="20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Pieces</a:t>
                      </a:r>
                    </a:p>
                  </a:txBody>
                  <a:tcPr marL="91416" marR="91416"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0821" rtl="0" eaLnBrk="1" latinLnBrk="0" hangingPunct="1"/>
                      <a:r>
                        <a:rPr lang="en-US" sz="20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10.8%</a:t>
                      </a:r>
                    </a:p>
                  </a:txBody>
                  <a:tcPr marL="91416" marR="91416"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4360">
                <a:tc>
                  <a:txBody>
                    <a:bodyPr/>
                    <a:lstStyle/>
                    <a:p>
                      <a:pPr marL="0" algn="l" defTabSz="910821" rtl="0" eaLnBrk="1" latinLnBrk="0" hangingPunct="1"/>
                      <a:r>
                        <a:rPr lang="en-US" sz="20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Bundles</a:t>
                      </a:r>
                    </a:p>
                  </a:txBody>
                  <a:tcPr marL="91416" marR="91416"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0821" rtl="0" eaLnBrk="1" latinLnBrk="0" hangingPunct="1"/>
                      <a:r>
                        <a:rPr lang="en-US" sz="20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3.1%</a:t>
                      </a:r>
                    </a:p>
                  </a:txBody>
                  <a:tcPr marL="91416" marR="91416"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15960553"/>
                  </a:ext>
                </a:extLst>
              </a:tr>
              <a:tr h="594360">
                <a:tc>
                  <a:txBody>
                    <a:bodyPr/>
                    <a:lstStyle/>
                    <a:p>
                      <a:pPr marL="0" algn="l" defTabSz="910821" rtl="0" eaLnBrk="1" latinLnBrk="0" hangingPunct="1"/>
                      <a:r>
                        <a:rPr lang="en-US" sz="20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Sacks</a:t>
                      </a:r>
                    </a:p>
                  </a:txBody>
                  <a:tcPr marL="91416" marR="91416"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0821" rtl="0" eaLnBrk="1" latinLnBrk="0" hangingPunct="1"/>
                      <a:r>
                        <a:rPr lang="en-US" sz="20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12.6%</a:t>
                      </a:r>
                    </a:p>
                  </a:txBody>
                  <a:tcPr marL="91416" marR="91416"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8251468"/>
                  </a:ext>
                </a:extLst>
              </a:tr>
              <a:tr h="594360">
                <a:tc>
                  <a:txBody>
                    <a:bodyPr/>
                    <a:lstStyle/>
                    <a:p>
                      <a:r>
                        <a:rPr lang="en-US" sz="2000" b="0" dirty="0"/>
                        <a:t>Trays</a:t>
                      </a:r>
                    </a:p>
                  </a:txBody>
                  <a:tcPr marL="91416" marR="91416"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/>
                        <a:t>3.6%</a:t>
                      </a:r>
                    </a:p>
                  </a:txBody>
                  <a:tcPr marL="91416" marR="91416"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94360">
                <a:tc>
                  <a:txBody>
                    <a:bodyPr/>
                    <a:lstStyle/>
                    <a:p>
                      <a:r>
                        <a:rPr lang="en-US" sz="2000" b="0" dirty="0"/>
                        <a:t>Pallets</a:t>
                      </a:r>
                    </a:p>
                  </a:txBody>
                  <a:tcPr marL="91416" marR="91416"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/>
                        <a:t>5.0%</a:t>
                      </a:r>
                    </a:p>
                  </a:txBody>
                  <a:tcPr marL="91416" marR="91416"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07068248"/>
                  </a:ext>
                </a:extLst>
              </a:tr>
            </a:tbl>
          </a:graphicData>
        </a:graphic>
      </p:graphicFrame>
      <p:sp>
        <p:nvSpPr>
          <p:cNvPr id="6" name="Title 5">
            <a:extLst>
              <a:ext uri="{FF2B5EF4-FFF2-40B4-BE49-F238E27FC236}">
                <a16:creationId xmlns:a16="http://schemas.microsoft.com/office/drawing/2014/main" id="{EBC0AE4C-3E6C-4A73-A928-098744C4958F}"/>
              </a:ext>
            </a:extLst>
          </p:cNvPr>
          <p:cNvSpPr txBox="1">
            <a:spLocks/>
          </p:cNvSpPr>
          <p:nvPr/>
        </p:nvSpPr>
        <p:spPr>
          <a:xfrm>
            <a:off x="244623" y="22860"/>
            <a:ext cx="10510124" cy="700661"/>
          </a:xfrm>
          <a:prstGeom prst="rect">
            <a:avLst/>
          </a:prstGeom>
        </p:spPr>
        <p:txBody>
          <a:bodyPr vert="horz" lIns="91416" tIns="45708" rIns="91416" bIns="45708" rtlCol="0" anchor="ctr">
            <a:normAutofit/>
          </a:bodyPr>
          <a:lstStyle>
            <a:lvl1pPr algn="l" defTabSz="91412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399" b="1" kern="1200">
                <a:solidFill>
                  <a:srgbClr val="005A9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398" dirty="0"/>
              <a:t>Periodicals Mail – Outside County (across the nation)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14BA2DE-EEBD-4385-AB0B-3D6B296A42C6}"/>
              </a:ext>
            </a:extLst>
          </p:cNvPr>
          <p:cNvSpPr txBox="1"/>
          <p:nvPr/>
        </p:nvSpPr>
        <p:spPr>
          <a:xfrm>
            <a:off x="284163" y="5754018"/>
            <a:ext cx="44262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PRC provides extra 2% on underwater classes</a:t>
            </a:r>
          </a:p>
        </p:txBody>
      </p:sp>
      <p:sp>
        <p:nvSpPr>
          <p:cNvPr id="7" name="Date Placeholder 1">
            <a:extLst>
              <a:ext uri="{FF2B5EF4-FFF2-40B4-BE49-F238E27FC236}">
                <a16:creationId xmlns:a16="http://schemas.microsoft.com/office/drawing/2014/main" id="{9DB72CDA-7219-4108-B7E9-91EF2DCE80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1634" y="6463091"/>
            <a:ext cx="1142099" cy="235706"/>
          </a:xfrm>
        </p:spPr>
        <p:txBody>
          <a:bodyPr/>
          <a:lstStyle>
            <a:lvl1pPr>
              <a:defRPr sz="8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/>
              <a:t>3/17/2022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06885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F55F39E1-97F9-4FC1-BFF7-1709CF362C0E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18465889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86" name="think-cell Slide" r:id="rId4" imgW="395" imgH="396" progId="TCLayout.ActiveDocument.1">
                  <p:embed/>
                </p:oleObj>
              </mc:Choice>
              <mc:Fallback>
                <p:oleObj name="think-cell Slide" r:id="rId4" imgW="395" imgH="396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F55F39E1-97F9-4FC1-BFF7-1709CF362C0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28BA7EEF-162E-4C48-ADF0-FFAE934414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/>
              <a:t>Proposed Price Change</a:t>
            </a:r>
            <a:br>
              <a:rPr lang="en-US" dirty="0"/>
            </a:br>
            <a:br>
              <a:rPr lang="en-US" dirty="0"/>
            </a:br>
            <a:r>
              <a:rPr lang="en-US" dirty="0"/>
              <a:t>Package Service</a:t>
            </a:r>
          </a:p>
        </p:txBody>
      </p:sp>
    </p:spTree>
    <p:extLst>
      <p:ext uri="{BB962C8B-B14F-4D97-AF65-F5344CB8AC3E}">
        <p14:creationId xmlns:p14="http://schemas.microsoft.com/office/powerpoint/2010/main" val="2225625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Chart 17">
            <a:extLst>
              <a:ext uri="{FF2B5EF4-FFF2-40B4-BE49-F238E27FC236}">
                <a16:creationId xmlns:a16="http://schemas.microsoft.com/office/drawing/2014/main" id="{83F59221-3DFC-4886-A8E8-6C54FB8877E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91909227"/>
              </p:ext>
            </p:extLst>
          </p:nvPr>
        </p:nvGraphicFramePr>
        <p:xfrm>
          <a:off x="1146056" y="1005504"/>
          <a:ext cx="9870141" cy="50409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A764DF03-1E93-42FF-838D-973D1E58C297}"/>
              </a:ext>
            </a:extLst>
          </p:cNvPr>
          <p:cNvSpPr txBox="1"/>
          <p:nvPr/>
        </p:nvSpPr>
        <p:spPr>
          <a:xfrm>
            <a:off x="256051" y="137594"/>
            <a:ext cx="107560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5A95"/>
                </a:solidFill>
              </a:rPr>
              <a:t>CPI and Price Cap Space Available for July 2022 Price Increases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E0662CB-8621-41A5-ABA4-5F446D3EACDB}"/>
              </a:ext>
            </a:extLst>
          </p:cNvPr>
          <p:cNvSpPr txBox="1"/>
          <p:nvPr/>
        </p:nvSpPr>
        <p:spPr>
          <a:xfrm>
            <a:off x="2554820" y="2137669"/>
            <a:ext cx="6454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6.8%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9B11F28-A292-4D9B-AA76-70732C7AB5F4}"/>
              </a:ext>
            </a:extLst>
          </p:cNvPr>
          <p:cNvSpPr txBox="1"/>
          <p:nvPr/>
        </p:nvSpPr>
        <p:spPr>
          <a:xfrm>
            <a:off x="3032365" y="3690674"/>
            <a:ext cx="6454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4.50%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1513D7B-B718-4F30-BC78-D9905F51AC6D}"/>
              </a:ext>
            </a:extLst>
          </p:cNvPr>
          <p:cNvSpPr txBox="1"/>
          <p:nvPr/>
        </p:nvSpPr>
        <p:spPr>
          <a:xfrm>
            <a:off x="2317738" y="5475560"/>
            <a:ext cx="10830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Aug 2021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1E6AC89-9CF5-495D-BC30-62726C4A8C88}"/>
              </a:ext>
            </a:extLst>
          </p:cNvPr>
          <p:cNvSpPr txBox="1"/>
          <p:nvPr/>
        </p:nvSpPr>
        <p:spPr>
          <a:xfrm>
            <a:off x="3032365" y="2585291"/>
            <a:ext cx="6454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1.06%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6ECD6BC-4E82-465F-8935-E5C5764732BC}"/>
              </a:ext>
            </a:extLst>
          </p:cNvPr>
          <p:cNvSpPr txBox="1"/>
          <p:nvPr/>
        </p:nvSpPr>
        <p:spPr>
          <a:xfrm>
            <a:off x="7579171" y="2948307"/>
            <a:ext cx="6454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0.58%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8E1C7B5-2CC7-4B1B-9CAE-7D0800ED042E}"/>
              </a:ext>
            </a:extLst>
          </p:cNvPr>
          <p:cNvSpPr txBox="1"/>
          <p:nvPr/>
        </p:nvSpPr>
        <p:spPr>
          <a:xfrm>
            <a:off x="7579171" y="2692504"/>
            <a:ext cx="6454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0.79%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35E6318-CBD8-4009-8B54-C156FCB97D70}"/>
              </a:ext>
            </a:extLst>
          </p:cNvPr>
          <p:cNvSpPr txBox="1"/>
          <p:nvPr/>
        </p:nvSpPr>
        <p:spPr>
          <a:xfrm>
            <a:off x="7111078" y="2279261"/>
            <a:ext cx="6454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6.5%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83F4A76-E056-4CAE-8198-2FBA0A347AFA}"/>
              </a:ext>
            </a:extLst>
          </p:cNvPr>
          <p:cNvSpPr txBox="1"/>
          <p:nvPr/>
        </p:nvSpPr>
        <p:spPr>
          <a:xfrm>
            <a:off x="6967692" y="5475560"/>
            <a:ext cx="10830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July 2022</a:t>
            </a:r>
          </a:p>
        </p:txBody>
      </p:sp>
      <p:sp>
        <p:nvSpPr>
          <p:cNvPr id="22" name="Date Placeholder 1">
            <a:extLst>
              <a:ext uri="{FF2B5EF4-FFF2-40B4-BE49-F238E27FC236}">
                <a16:creationId xmlns:a16="http://schemas.microsoft.com/office/drawing/2014/main" id="{E8712E19-566E-4CC3-B973-DBC778C008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1634" y="6463091"/>
            <a:ext cx="1142099" cy="235706"/>
          </a:xfrm>
        </p:spPr>
        <p:txBody>
          <a:bodyPr/>
          <a:lstStyle>
            <a:lvl1pPr>
              <a:defRPr sz="8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/>
              <a:t>3/17/2022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C819BCC-40C4-40B5-8345-61EC02EE278C}"/>
              </a:ext>
            </a:extLst>
          </p:cNvPr>
          <p:cNvSpPr txBox="1"/>
          <p:nvPr/>
        </p:nvSpPr>
        <p:spPr>
          <a:xfrm>
            <a:off x="4835027" y="2333868"/>
            <a:ext cx="6454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6.4%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8E9D908-CE4F-4EDF-8A27-4EEE03038D64}"/>
              </a:ext>
            </a:extLst>
          </p:cNvPr>
          <p:cNvSpPr txBox="1"/>
          <p:nvPr/>
        </p:nvSpPr>
        <p:spPr>
          <a:xfrm>
            <a:off x="4608425" y="5475560"/>
            <a:ext cx="10830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January </a:t>
            </a:r>
          </a:p>
          <a:p>
            <a:pPr algn="ctr"/>
            <a:r>
              <a:rPr lang="en-US" sz="1200" dirty="0"/>
              <a:t>Scenario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17462E6-136E-480B-8664-D131E66110E3}"/>
              </a:ext>
            </a:extLst>
          </p:cNvPr>
          <p:cNvSpPr txBox="1"/>
          <p:nvPr/>
        </p:nvSpPr>
        <p:spPr>
          <a:xfrm>
            <a:off x="3032365" y="4921605"/>
            <a:ext cx="6454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1.24%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A8478EB-0D10-420A-A1D9-A4F5439AB464}"/>
              </a:ext>
            </a:extLst>
          </p:cNvPr>
          <p:cNvSpPr txBox="1"/>
          <p:nvPr/>
        </p:nvSpPr>
        <p:spPr>
          <a:xfrm>
            <a:off x="5311332" y="2765027"/>
            <a:ext cx="6454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1.07%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6B2CD2A-FCEB-48A6-8FFA-49B09D81C9ED}"/>
              </a:ext>
            </a:extLst>
          </p:cNvPr>
          <p:cNvSpPr txBox="1"/>
          <p:nvPr/>
        </p:nvSpPr>
        <p:spPr>
          <a:xfrm>
            <a:off x="5323050" y="3063220"/>
            <a:ext cx="6454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0.58%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92CE15F-8A62-4583-BACF-E38266F597A5}"/>
              </a:ext>
            </a:extLst>
          </p:cNvPr>
          <p:cNvSpPr txBox="1"/>
          <p:nvPr/>
        </p:nvSpPr>
        <p:spPr>
          <a:xfrm>
            <a:off x="5323050" y="4173840"/>
            <a:ext cx="6454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4.88%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57BA628-5589-423A-9307-AC8159DF0E8A}"/>
              </a:ext>
            </a:extLst>
          </p:cNvPr>
          <p:cNvSpPr txBox="1"/>
          <p:nvPr/>
        </p:nvSpPr>
        <p:spPr>
          <a:xfrm>
            <a:off x="7579170" y="4044620"/>
            <a:ext cx="6454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5.14%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8EBCA51-B553-4940-A921-D5793757B2AA}"/>
              </a:ext>
            </a:extLst>
          </p:cNvPr>
          <p:cNvSpPr txBox="1"/>
          <p:nvPr/>
        </p:nvSpPr>
        <p:spPr>
          <a:xfrm>
            <a:off x="9981711" y="3304676"/>
            <a:ext cx="6454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7.9%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5D82EF8-192E-4336-8A0D-ABC6A63AE385}"/>
              </a:ext>
            </a:extLst>
          </p:cNvPr>
          <p:cNvSpPr txBox="1"/>
          <p:nvPr/>
        </p:nvSpPr>
        <p:spPr>
          <a:xfrm>
            <a:off x="9267085" y="5475560"/>
            <a:ext cx="10830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Annual CPI</a:t>
            </a:r>
          </a:p>
        </p:txBody>
      </p:sp>
    </p:spTree>
    <p:extLst>
      <p:ext uri="{BB962C8B-B14F-4D97-AF65-F5344CB8AC3E}">
        <p14:creationId xmlns:p14="http://schemas.microsoft.com/office/powerpoint/2010/main" val="26783899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217016084"/>
              </p:ext>
            </p:extLst>
          </p:nvPr>
        </p:nvGraphicFramePr>
        <p:xfrm>
          <a:off x="1524000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26" name="think-cell Slide" r:id="rId6" imgW="395" imgH="396" progId="TCLayout.ActiveDocument.1">
                  <p:embed/>
                </p:oleObj>
              </mc:Choice>
              <mc:Fallback>
                <p:oleObj name="think-cell Slide" r:id="rId6" imgW="395" imgH="396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24000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>
            <p:custDataLst>
              <p:tags r:id="rId3"/>
            </p:custDataLst>
          </p:nvPr>
        </p:nvSpPr>
        <p:spPr bwMode="auto">
          <a:xfrm>
            <a:off x="1522412" y="0"/>
            <a:ext cx="158750" cy="15875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rtlCol="0" anchor="t" anchorCtr="0" compatLnSpc="1">
            <a:prstTxWarp prst="textNoShape">
              <a:avLst/>
            </a:prstTxWarp>
            <a:no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en-US" sz="2400" dirty="0">
              <a:ea typeface="ヒラギノ角ゴ Pro W3" pitchFamily="1" charset="-128"/>
              <a:sym typeface="Arial" panose="020B0604020202020204" pitchFamily="34" charset="0"/>
            </a:endParaRPr>
          </a:p>
        </p:txBody>
      </p:sp>
      <p:graphicFrame>
        <p:nvGraphicFramePr>
          <p:cNvPr id="33" name="Table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2136360"/>
              </p:ext>
            </p:extLst>
          </p:nvPr>
        </p:nvGraphicFramePr>
        <p:xfrm>
          <a:off x="341658" y="903276"/>
          <a:ext cx="10439056" cy="27495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345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36624">
                  <a:extLst>
                    <a:ext uri="{9D8B030D-6E8A-4147-A177-3AD203B41FA5}">
                      <a16:colId xmlns:a16="http://schemas.microsoft.com/office/drawing/2014/main" val="439825008"/>
                    </a:ext>
                  </a:extLst>
                </a:gridCol>
                <a:gridCol w="2536624">
                  <a:extLst>
                    <a:ext uri="{9D8B030D-6E8A-4147-A177-3AD203B41FA5}">
                      <a16:colId xmlns:a16="http://schemas.microsoft.com/office/drawing/2014/main" val="2032499722"/>
                    </a:ext>
                  </a:extLst>
                </a:gridCol>
                <a:gridCol w="21312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246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itchFamily="18" charset="0"/>
                          <a:cs typeface="Arial" panose="020B0604020202020204" pitchFamily="34" charset="0"/>
                        </a:rPr>
                        <a:t>Product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A9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itchFamily="18" charset="0"/>
                          <a:cs typeface="Arial" panose="020B0604020202020204" pitchFamily="34" charset="0"/>
                        </a:rPr>
                        <a:t>Current  Price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A9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itchFamily="18" charset="0"/>
                          <a:cs typeface="Arial" panose="020B0604020202020204" pitchFamily="34" charset="0"/>
                        </a:rPr>
                        <a:t>Proposed Price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A9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itchFamily="18" charset="0"/>
                          <a:cs typeface="Arial" panose="020B0604020202020204" pitchFamily="34" charset="0"/>
                        </a:rPr>
                        <a:t>Percent Change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A9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4968">
                <a:tc>
                  <a:txBody>
                    <a:bodyPr/>
                    <a:lstStyle/>
                    <a:p>
                      <a:r>
                        <a:rPr lang="en-US" sz="1800" b="0" dirty="0"/>
                        <a:t>Available CAP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8.5%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4968">
                <a:tc>
                  <a:txBody>
                    <a:bodyPr/>
                    <a:lstStyle/>
                    <a:p>
                      <a:r>
                        <a:rPr lang="en-US" sz="1800" b="0" dirty="0"/>
                        <a:t>Alaska Bypass Service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/>
                        <a:t>$28.15*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/>
                        <a:t> $29.99*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6.5%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65748124"/>
                  </a:ext>
                </a:extLst>
              </a:tr>
              <a:tr h="404968">
                <a:tc>
                  <a:txBody>
                    <a:bodyPr/>
                    <a:lstStyle/>
                    <a:p>
                      <a:r>
                        <a:rPr lang="en-US" sz="1800" b="0" dirty="0"/>
                        <a:t>BPM Flats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/>
                        <a:t>$0.82*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/>
                        <a:t>$0.86*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4.2%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04968">
                <a:tc>
                  <a:txBody>
                    <a:bodyPr/>
                    <a:lstStyle/>
                    <a:p>
                      <a:r>
                        <a:rPr lang="en-US" sz="1800" b="0" dirty="0"/>
                        <a:t>BPM Parcels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/>
                        <a:t>$1.21*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/>
                        <a:t>$1.34*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10.5%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404968">
                <a:tc>
                  <a:txBody>
                    <a:bodyPr/>
                    <a:lstStyle/>
                    <a:p>
                      <a:r>
                        <a:rPr lang="en-US" sz="1800" b="0" dirty="0"/>
                        <a:t>Total Media / Library Mail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/>
                        <a:t>$4.11*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/>
                        <a:t>$4.47*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8.9%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6" name="Title 5">
            <a:extLst>
              <a:ext uri="{FF2B5EF4-FFF2-40B4-BE49-F238E27FC236}">
                <a16:creationId xmlns:a16="http://schemas.microsoft.com/office/drawing/2014/main" id="{056670CA-823F-448C-8193-27FE21FF4A44}"/>
              </a:ext>
            </a:extLst>
          </p:cNvPr>
          <p:cNvSpPr txBox="1">
            <a:spLocks/>
          </p:cNvSpPr>
          <p:nvPr/>
        </p:nvSpPr>
        <p:spPr>
          <a:xfrm>
            <a:off x="262681" y="23422"/>
            <a:ext cx="10512862" cy="7008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12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399" b="1" kern="1200">
                <a:solidFill>
                  <a:srgbClr val="005A9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Package Services Mail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F23D0E1-23F6-4494-9357-1718B90B054C}"/>
              </a:ext>
            </a:extLst>
          </p:cNvPr>
          <p:cNvSpPr txBox="1"/>
          <p:nvPr/>
        </p:nvSpPr>
        <p:spPr>
          <a:xfrm>
            <a:off x="194136" y="516180"/>
            <a:ext cx="55451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</a:t>
            </a:r>
            <a:r>
              <a:rPr lang="en-US" dirty="0">
                <a:solidFill>
                  <a:srgbClr val="005A92"/>
                </a:solidFill>
              </a:rPr>
              <a:t>PRC provides extra 2% for non-compensatory class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ECC2309-2F56-4A1B-9798-2A463366A7B8}"/>
              </a:ext>
            </a:extLst>
          </p:cNvPr>
          <p:cNvSpPr txBox="1"/>
          <p:nvPr/>
        </p:nvSpPr>
        <p:spPr>
          <a:xfrm>
            <a:off x="261648" y="3695808"/>
            <a:ext cx="33175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* Average revenue per piece</a:t>
            </a:r>
            <a:endParaRPr lang="en-US" sz="2000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D8A729F-0722-4AAA-9529-7625DF05621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4/5/2022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82656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F55F39E1-97F9-4FC1-BFF7-1709CF362C0E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4108632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10" name="think-cell Slide" r:id="rId4" imgW="395" imgH="396" progId="TCLayout.ActiveDocument.1">
                  <p:embed/>
                </p:oleObj>
              </mc:Choice>
              <mc:Fallback>
                <p:oleObj name="think-cell Slide" r:id="rId4" imgW="395" imgH="396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F55F39E1-97F9-4FC1-BFF7-1709CF362C0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28BA7EEF-162E-4C48-ADF0-FFAE934414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/>
              <a:t>Proposed Price Change</a:t>
            </a:r>
            <a:br>
              <a:rPr lang="en-US" dirty="0"/>
            </a:br>
            <a:br>
              <a:rPr lang="en-US" dirty="0"/>
            </a:br>
            <a:r>
              <a:rPr lang="en-US" dirty="0"/>
              <a:t>Special Services</a:t>
            </a:r>
          </a:p>
        </p:txBody>
      </p:sp>
    </p:spTree>
    <p:extLst>
      <p:ext uri="{BB962C8B-B14F-4D97-AF65-F5344CB8AC3E}">
        <p14:creationId xmlns:p14="http://schemas.microsoft.com/office/powerpoint/2010/main" val="25340841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24000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45" name="think-cell Slide" r:id="rId6" imgW="395" imgH="396" progId="TCLayout.ActiveDocument.1">
                  <p:embed/>
                </p:oleObj>
              </mc:Choice>
              <mc:Fallback>
                <p:oleObj name="think-cell Slide" r:id="rId6" imgW="395" imgH="396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24000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>
            <p:custDataLst>
              <p:tags r:id="rId3"/>
            </p:custDataLst>
          </p:nvPr>
        </p:nvSpPr>
        <p:spPr bwMode="auto">
          <a:xfrm>
            <a:off x="1522412" y="0"/>
            <a:ext cx="158750" cy="15875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rtlCol="0" anchor="t" anchorCtr="0" compatLnSpc="1">
            <a:prstTxWarp prst="textNoShape">
              <a:avLst/>
            </a:prstTxWarp>
            <a:no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en-US" sz="2400" dirty="0">
              <a:ea typeface="ヒラギノ角ゴ Pro W3" pitchFamily="1" charset="-128"/>
              <a:sym typeface="Arial" panose="020B0604020202020204" pitchFamily="34" charset="0"/>
            </a:endParaRP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8346BDDF-73C8-457F-A5D8-E816C12B31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8244881"/>
              </p:ext>
            </p:extLst>
          </p:nvPr>
        </p:nvGraphicFramePr>
        <p:xfrm>
          <a:off x="357057" y="937935"/>
          <a:ext cx="7566155" cy="3870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435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225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76530">
                <a:tc>
                  <a:txBody>
                    <a:bodyPr/>
                    <a:lstStyle/>
                    <a:p>
                      <a:r>
                        <a:rPr lang="en-US" sz="2000" dirty="0"/>
                        <a:t>Special Services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A9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Proposed Percent</a:t>
                      </a:r>
                    </a:p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Price Change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A9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8061">
                <a:tc>
                  <a:txBody>
                    <a:bodyPr/>
                    <a:lstStyle/>
                    <a:p>
                      <a:r>
                        <a:rPr lang="en-US" sz="2000" b="0" dirty="0"/>
                        <a:t>Available CAP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>
                          <a:solidFill>
                            <a:schemeClr val="tx1"/>
                          </a:solidFill>
                        </a:rPr>
                        <a:t>6.5%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8061">
                <a:tc>
                  <a:txBody>
                    <a:bodyPr/>
                    <a:lstStyle/>
                    <a:p>
                      <a:pPr marL="0" algn="l" defTabSz="914126" rtl="0" eaLnBrk="1" fontAlgn="b" latinLnBrk="0" hangingPunct="1"/>
                      <a:r>
                        <a:rPr lang="en-US" sz="20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Certified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126" rtl="0" eaLnBrk="1" fontAlgn="ctr" latinLnBrk="0" hangingPunct="1"/>
                      <a:r>
                        <a:rPr lang="en-US" sz="2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6.7%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8061">
                <a:tc>
                  <a:txBody>
                    <a:bodyPr/>
                    <a:lstStyle/>
                    <a:p>
                      <a:pPr marL="0" algn="l" defTabSz="914126" rtl="0" eaLnBrk="1" fontAlgn="b" latinLnBrk="0" hangingPunct="1"/>
                      <a:r>
                        <a:rPr lang="en-US" sz="20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Post Office Boxes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126" rtl="0" eaLnBrk="1" fontAlgn="b" latinLnBrk="0" hangingPunct="1"/>
                      <a:r>
                        <a:rPr lang="en-US" sz="2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7.0%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0030780"/>
                  </a:ext>
                </a:extLst>
              </a:tr>
              <a:tr h="378061">
                <a:tc>
                  <a:txBody>
                    <a:bodyPr/>
                    <a:lstStyle/>
                    <a:p>
                      <a:pPr marL="0" algn="l" defTabSz="914126" rtl="0" eaLnBrk="1" fontAlgn="b" latinLnBrk="0" hangingPunct="1"/>
                      <a:r>
                        <a:rPr lang="en-US" sz="20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Return Receipts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126" rtl="0" eaLnBrk="1" fontAlgn="ctr" latinLnBrk="0" hangingPunct="1"/>
                      <a:r>
                        <a:rPr lang="en-US" sz="2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7.1%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8061">
                <a:tc>
                  <a:txBody>
                    <a:bodyPr/>
                    <a:lstStyle/>
                    <a:p>
                      <a:pPr marL="0" algn="l" defTabSz="914126" rtl="0" eaLnBrk="1" fontAlgn="b" latinLnBrk="0" hangingPunct="1"/>
                      <a:r>
                        <a:rPr lang="en-US" sz="20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Money Orders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126" rtl="0" eaLnBrk="1" fontAlgn="ctr" latinLnBrk="0" hangingPunct="1"/>
                      <a:r>
                        <a:rPr lang="en-US" sz="2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14.4%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3576555"/>
                  </a:ext>
                </a:extLst>
              </a:tr>
              <a:tr h="378061">
                <a:tc>
                  <a:txBody>
                    <a:bodyPr/>
                    <a:lstStyle/>
                    <a:p>
                      <a:pPr marL="0" algn="l" defTabSz="914126" rtl="0" eaLnBrk="1" fontAlgn="b" latinLnBrk="0" hangingPunct="1"/>
                      <a:r>
                        <a:rPr lang="en-US" sz="20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Insurance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126" rtl="0" eaLnBrk="1" fontAlgn="b" latinLnBrk="0" hangingPunct="1"/>
                      <a:r>
                        <a:rPr lang="en-US" sz="2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-0.5%*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822717"/>
                  </a:ext>
                </a:extLst>
              </a:tr>
              <a:tr h="378061">
                <a:tc>
                  <a:txBody>
                    <a:bodyPr/>
                    <a:lstStyle/>
                    <a:p>
                      <a:pPr marL="0" algn="l" defTabSz="914126" rtl="0" eaLnBrk="1" fontAlgn="b" latinLnBrk="0" hangingPunct="1"/>
                      <a:r>
                        <a:rPr lang="en-US" sz="20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Registry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126" rtl="0" eaLnBrk="1" fontAlgn="b" latinLnBrk="0" hangingPunct="1"/>
                      <a:r>
                        <a:rPr lang="en-US" sz="2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97885729"/>
                  </a:ext>
                </a:extLst>
              </a:tr>
              <a:tr h="378061">
                <a:tc>
                  <a:txBody>
                    <a:bodyPr/>
                    <a:lstStyle/>
                    <a:p>
                      <a:r>
                        <a:rPr lang="en-US" sz="2000" b="0" dirty="0"/>
                        <a:t>Other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126" rtl="0" eaLnBrk="1" fontAlgn="b" latinLnBrk="0" hangingPunct="1"/>
                      <a:r>
                        <a:rPr lang="en-US" sz="2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Varies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61615505"/>
                  </a:ext>
                </a:extLst>
              </a:tr>
            </a:tbl>
          </a:graphicData>
        </a:graphic>
      </p:graphicFrame>
      <p:sp>
        <p:nvSpPr>
          <p:cNvPr id="7" name="Title 5">
            <a:extLst>
              <a:ext uri="{FF2B5EF4-FFF2-40B4-BE49-F238E27FC236}">
                <a16:creationId xmlns:a16="http://schemas.microsoft.com/office/drawing/2014/main" id="{6F38B8C5-FCC7-4996-BDE0-B52166B92257}"/>
              </a:ext>
            </a:extLst>
          </p:cNvPr>
          <p:cNvSpPr txBox="1">
            <a:spLocks/>
          </p:cNvSpPr>
          <p:nvPr/>
        </p:nvSpPr>
        <p:spPr>
          <a:xfrm>
            <a:off x="244991" y="34148"/>
            <a:ext cx="10512862" cy="7008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12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399" b="1" kern="1200">
                <a:solidFill>
                  <a:srgbClr val="005A9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Ancillary &amp; Special Services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842F5B7-CC0B-4A24-B617-8CD2785D3D9A}"/>
              </a:ext>
            </a:extLst>
          </p:cNvPr>
          <p:cNvSpPr txBox="1"/>
          <p:nvPr/>
        </p:nvSpPr>
        <p:spPr>
          <a:xfrm flipH="1">
            <a:off x="244991" y="5553615"/>
            <a:ext cx="1035252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* The effective price increase is ~6.5%, but because we are raising included insurance for PM to $100 for all customers, the regulatory price increase is -0.5%.</a:t>
            </a:r>
          </a:p>
        </p:txBody>
      </p:sp>
      <p:sp>
        <p:nvSpPr>
          <p:cNvPr id="9" name="Date Placeholder 1">
            <a:extLst>
              <a:ext uri="{FF2B5EF4-FFF2-40B4-BE49-F238E27FC236}">
                <a16:creationId xmlns:a16="http://schemas.microsoft.com/office/drawing/2014/main" id="{94F656BA-B3EF-480F-9DC6-EC00478F3A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1634" y="6463091"/>
            <a:ext cx="1142099" cy="235706"/>
          </a:xfrm>
        </p:spPr>
        <p:txBody>
          <a:bodyPr/>
          <a:lstStyle>
            <a:lvl1pPr>
              <a:defRPr sz="8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/>
              <a:t>3/17/2022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0E0CE96-F6D7-47D7-A79D-F8E0A131FEC4}"/>
              </a:ext>
            </a:extLst>
          </p:cNvPr>
          <p:cNvSpPr txBox="1"/>
          <p:nvPr/>
        </p:nvSpPr>
        <p:spPr>
          <a:xfrm>
            <a:off x="269837" y="4844194"/>
            <a:ext cx="1067038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Coding Accuracy Support System Certification Cycle Testing Fee made independent of timing $800.00</a:t>
            </a:r>
          </a:p>
          <a:p>
            <a:r>
              <a:rPr lang="en-US" sz="1600" dirty="0"/>
              <a:t>MASS Certification - MASS Manufacturers (MLOCR) Cycle Testing Fee made independent of timing $1000.00</a:t>
            </a:r>
          </a:p>
        </p:txBody>
      </p:sp>
    </p:spTree>
    <p:extLst>
      <p:ext uri="{BB962C8B-B14F-4D97-AF65-F5344CB8AC3E}">
        <p14:creationId xmlns:p14="http://schemas.microsoft.com/office/powerpoint/2010/main" val="7663197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413" y="205386"/>
            <a:ext cx="10329618" cy="5462489"/>
          </a:xfrm>
          <a:prstGeom prst="rect">
            <a:avLst/>
          </a:prstGeom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549284" y="1948230"/>
            <a:ext cx="4003308" cy="24701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endParaRPr lang="en-US" sz="2000" b="1" dirty="0">
              <a:cs typeface="Arial" charset="0"/>
            </a:endParaRPr>
          </a:p>
          <a:p>
            <a:pPr algn="ctr"/>
            <a:endParaRPr lang="en-US" sz="2000" b="1" dirty="0">
              <a:cs typeface="Arial" charset="0"/>
            </a:endParaRPr>
          </a:p>
          <a:p>
            <a:pPr algn="ctr"/>
            <a:endParaRPr lang="en-US" sz="2000" b="1" dirty="0">
              <a:cs typeface="Arial" charset="0"/>
            </a:endParaRPr>
          </a:p>
          <a:p>
            <a:pPr algn="ctr"/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Questions?</a:t>
            </a:r>
          </a:p>
          <a:p>
            <a:pPr algn="ctr"/>
            <a:endParaRPr lang="en-US" sz="2800" b="1" dirty="0">
              <a:cs typeface="Arial" charset="0"/>
            </a:endParaRPr>
          </a:p>
          <a:p>
            <a:pPr algn="ctr"/>
            <a:endParaRPr lang="en-US" sz="2000" b="1" dirty="0">
              <a:cs typeface="Arial" charset="0"/>
            </a:endParaRPr>
          </a:p>
          <a:p>
            <a:pPr algn="ctr"/>
            <a:endParaRPr lang="en-US" sz="2000" b="1" dirty="0">
              <a:cs typeface="Arial" charset="0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60C6323-0BC4-4415-86AC-AA81D7BE7C4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4/5/2022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60600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F55F39E1-97F9-4FC1-BFF7-1709CF362C0E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66" name="think-cell Slide" r:id="rId4" imgW="395" imgH="396" progId="TCLayout.ActiveDocument.1">
                  <p:embed/>
                </p:oleObj>
              </mc:Choice>
              <mc:Fallback>
                <p:oleObj name="think-cell Slide" r:id="rId4" imgW="395" imgH="396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F55F39E1-97F9-4FC1-BFF7-1709CF362C0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28BA7EEF-162E-4C48-ADF0-FFAE934414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/>
              <a:t>Resources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34801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C3901E2-3D44-41AC-B1ED-EF7E38659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648" y="34292"/>
            <a:ext cx="10512862" cy="700844"/>
          </a:xfrm>
        </p:spPr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C930B25-C140-4580-8E15-35970EE02F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218" y="853016"/>
            <a:ext cx="10512862" cy="4847719"/>
          </a:xfrm>
        </p:spPr>
        <p:txBody>
          <a:bodyPr>
            <a:normAutofit/>
          </a:bodyPr>
          <a:lstStyle/>
          <a:p>
            <a:pPr>
              <a:lnSpc>
                <a:spcPct val="91000"/>
              </a:lnSpc>
              <a:spcBef>
                <a:spcPct val="10000"/>
              </a:spcBef>
            </a:pPr>
            <a:r>
              <a:rPr lang="en-US" dirty="0"/>
              <a:t>Online</a:t>
            </a:r>
            <a:endParaRPr lang="en-US" sz="2000" dirty="0"/>
          </a:p>
          <a:p>
            <a:pPr marL="228600" lvl="1">
              <a:lnSpc>
                <a:spcPct val="91000"/>
              </a:lnSpc>
              <a:spcBef>
                <a:spcPct val="10000"/>
              </a:spcBef>
              <a:buClr>
                <a:schemeClr val="accent2"/>
              </a:buClr>
            </a:pPr>
            <a:r>
              <a:rPr lang="en-US" dirty="0"/>
              <a:t>Postal Explorer</a:t>
            </a:r>
            <a:r>
              <a:rPr lang="en-US" sz="1200" baseline="30000" dirty="0"/>
              <a:t>®</a:t>
            </a:r>
            <a:r>
              <a:rPr lang="en-US" baseline="30000" dirty="0"/>
              <a:t> </a:t>
            </a:r>
            <a:r>
              <a:rPr lang="en-US" dirty="0"/>
              <a:t>─ pe.usps.com</a:t>
            </a:r>
          </a:p>
          <a:p>
            <a:pPr marL="457200" lvl="2" indent="-228600">
              <a:lnSpc>
                <a:spcPct val="91000"/>
              </a:lnSpc>
              <a:spcBef>
                <a:spcPct val="10000"/>
              </a:spcBef>
              <a:buFont typeface="Arial" panose="020B0604020202020204" pitchFamily="34" charset="0"/>
              <a:buChar char="•"/>
            </a:pPr>
            <a:r>
              <a:rPr lang="en-US" dirty="0"/>
              <a:t>Current and new prices, in Excel and CSV formats, and draft Notice 123 (Pricelist)</a:t>
            </a:r>
            <a:endParaRPr lang="en-US" i="1" dirty="0"/>
          </a:p>
          <a:p>
            <a:pPr marL="457200" lvl="2" indent="-228600">
              <a:lnSpc>
                <a:spcPct val="91000"/>
              </a:lnSpc>
              <a:spcBef>
                <a:spcPct val="10000"/>
              </a:spcBef>
              <a:buFont typeface="Arial" panose="020B0604020202020204" pitchFamily="34" charset="0"/>
              <a:buChar char="•"/>
            </a:pPr>
            <a:r>
              <a:rPr lang="en-US" i="1" dirty="0"/>
              <a:t>Federal Register</a:t>
            </a:r>
            <a:r>
              <a:rPr lang="en-US" dirty="0"/>
              <a:t> notices detailing the price and classification changes</a:t>
            </a:r>
            <a:endParaRPr lang="en-US" i="1" dirty="0"/>
          </a:p>
          <a:p>
            <a:pPr marL="457200" lvl="2" indent="-228600">
              <a:lnSpc>
                <a:spcPct val="91000"/>
              </a:lnSpc>
              <a:spcBef>
                <a:spcPct val="10000"/>
              </a:spcBef>
              <a:buFont typeface="Arial" panose="020B0604020202020204" pitchFamily="34" charset="0"/>
              <a:buChar char="•"/>
            </a:pPr>
            <a:r>
              <a:rPr lang="en-US" i="1" dirty="0"/>
              <a:t>Domestic Mail Manual</a:t>
            </a:r>
            <a:r>
              <a:rPr lang="en-US" dirty="0"/>
              <a:t> &amp; </a:t>
            </a:r>
            <a:r>
              <a:rPr lang="en-US" i="1" dirty="0"/>
              <a:t>International Mail Manual</a:t>
            </a:r>
          </a:p>
          <a:p>
            <a:pPr marL="863600" lvl="2" indent="-292100">
              <a:lnSpc>
                <a:spcPct val="91000"/>
              </a:lnSpc>
              <a:spcBef>
                <a:spcPct val="10000"/>
              </a:spcBef>
              <a:buFont typeface="Wingdings" pitchFamily="2" charset="2"/>
              <a:buChar char="§"/>
            </a:pPr>
            <a:endParaRPr lang="en-US" sz="900" i="1" dirty="0"/>
          </a:p>
          <a:p>
            <a:pPr>
              <a:lnSpc>
                <a:spcPct val="91000"/>
              </a:lnSpc>
              <a:spcBef>
                <a:spcPct val="10000"/>
              </a:spcBef>
            </a:pPr>
            <a:endParaRPr lang="en-US" sz="1000" dirty="0"/>
          </a:p>
          <a:p>
            <a:pPr>
              <a:lnSpc>
                <a:spcPct val="91000"/>
              </a:lnSpc>
              <a:spcBef>
                <a:spcPct val="10000"/>
              </a:spcBef>
            </a:pPr>
            <a:r>
              <a:rPr lang="en-US" i="1" dirty="0"/>
              <a:t>DMM</a:t>
            </a:r>
            <a:r>
              <a:rPr lang="en-US" i="1" baseline="60000" dirty="0"/>
              <a:t>®</a:t>
            </a:r>
            <a:r>
              <a:rPr lang="en-US" i="1" dirty="0"/>
              <a:t> Advisory </a:t>
            </a:r>
            <a:r>
              <a:rPr lang="en-US" dirty="0"/>
              <a:t>─ on Postal Explorer, also special e-mail updates</a:t>
            </a:r>
          </a:p>
          <a:p>
            <a:endParaRPr lang="en-US" sz="2000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26475DD-B220-4D72-AC43-F0B254781B3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4/5/2022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80395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F55F39E1-97F9-4FC1-BFF7-1709CF362C0E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18" name="think-cell Slide" r:id="rId4" imgW="395" imgH="396" progId="TCLayout.ActiveDocument.1">
                  <p:embed/>
                </p:oleObj>
              </mc:Choice>
              <mc:Fallback>
                <p:oleObj name="think-cell Slide" r:id="rId4" imgW="395" imgH="396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F55F39E1-97F9-4FC1-BFF7-1709CF362C0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28BA7EEF-162E-4C48-ADF0-FFAE934414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/>
              <a:t>Promotions, Incentives, and Permit Fees</a:t>
            </a:r>
          </a:p>
        </p:txBody>
      </p:sp>
    </p:spTree>
    <p:extLst>
      <p:ext uri="{BB962C8B-B14F-4D97-AF65-F5344CB8AC3E}">
        <p14:creationId xmlns:p14="http://schemas.microsoft.com/office/powerpoint/2010/main" val="31295981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24000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42" name="think-cell Slide" r:id="rId6" imgW="395" imgH="396" progId="TCLayout.ActiveDocument.1">
                  <p:embed/>
                </p:oleObj>
              </mc:Choice>
              <mc:Fallback>
                <p:oleObj name="think-cell Slide" r:id="rId6" imgW="395" imgH="396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24000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>
            <p:custDataLst>
              <p:tags r:id="rId3"/>
            </p:custDataLst>
          </p:nvPr>
        </p:nvSpPr>
        <p:spPr bwMode="auto">
          <a:xfrm>
            <a:off x="1522412" y="0"/>
            <a:ext cx="158750" cy="15875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rtlCol="0" anchor="t" anchorCtr="0" compatLnSpc="1">
            <a:prstTxWarp prst="textNoShape">
              <a:avLst/>
            </a:prstTxWarp>
            <a:no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en-US" sz="2400" dirty="0">
              <a:ea typeface="ヒラギノ角ゴ Pro W3" pitchFamily="1" charset="-128"/>
              <a:sym typeface="Arial" panose="020B0604020202020204" pitchFamily="34" charset="0"/>
            </a:endParaRPr>
          </a:p>
        </p:txBody>
      </p:sp>
      <p:sp>
        <p:nvSpPr>
          <p:cNvPr id="7" name="Title 5">
            <a:extLst>
              <a:ext uri="{FF2B5EF4-FFF2-40B4-BE49-F238E27FC236}">
                <a16:creationId xmlns:a16="http://schemas.microsoft.com/office/drawing/2014/main" id="{6F38B8C5-FCC7-4996-BDE0-B52166B92257}"/>
              </a:ext>
            </a:extLst>
          </p:cNvPr>
          <p:cNvSpPr txBox="1">
            <a:spLocks/>
          </p:cNvSpPr>
          <p:nvPr/>
        </p:nvSpPr>
        <p:spPr>
          <a:xfrm>
            <a:off x="249458" y="34292"/>
            <a:ext cx="10512862" cy="7008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12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399" b="1" kern="1200">
                <a:solidFill>
                  <a:srgbClr val="005A9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Promotions</a:t>
            </a:r>
          </a:p>
        </p:txBody>
      </p:sp>
      <p:sp>
        <p:nvSpPr>
          <p:cNvPr id="8" name="Rectangle 31">
            <a:extLst>
              <a:ext uri="{FF2B5EF4-FFF2-40B4-BE49-F238E27FC236}">
                <a16:creationId xmlns:a16="http://schemas.microsoft.com/office/drawing/2014/main" id="{D92B6545-09E0-48BD-9D97-C9D4F50166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257" y="4338239"/>
            <a:ext cx="9141619" cy="1636501"/>
          </a:xfrm>
          <a:prstGeom prst="rect">
            <a:avLst/>
          </a:prstGeom>
          <a:solidFill>
            <a:srgbClr val="B4B4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2093" tIns="31052" rIns="62093" bIns="31052" anchor="ctr"/>
          <a:lstStyle>
            <a:lvl1pPr defTabSz="981075">
              <a:spcBef>
                <a:spcPct val="20000"/>
              </a:spcBef>
              <a:buChar char="•"/>
              <a:defRPr sz="33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81075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81075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81075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81075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810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810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810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810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274" dirty="0">
              <a:solidFill>
                <a:srgbClr val="000000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1402318-5FC9-40A6-A2DF-96957FD5B881}"/>
              </a:ext>
            </a:extLst>
          </p:cNvPr>
          <p:cNvSpPr/>
          <p:nvPr/>
        </p:nvSpPr>
        <p:spPr>
          <a:xfrm>
            <a:off x="363531" y="625893"/>
            <a:ext cx="9156536" cy="7783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49" dirty="0"/>
          </a:p>
        </p:txBody>
      </p:sp>
      <p:sp>
        <p:nvSpPr>
          <p:cNvPr id="11" name="Rectangle 90">
            <a:extLst>
              <a:ext uri="{FF2B5EF4-FFF2-40B4-BE49-F238E27FC236}">
                <a16:creationId xmlns:a16="http://schemas.microsoft.com/office/drawing/2014/main" id="{C3D87DE5-DFFF-452B-8017-63FA5A2317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2790" y="2885450"/>
            <a:ext cx="9141619" cy="2149091"/>
          </a:xfrm>
          <a:prstGeom prst="rect">
            <a:avLst/>
          </a:prstGeom>
          <a:solidFill>
            <a:srgbClr val="929292"/>
          </a:solidFill>
          <a:ln w="9525">
            <a:noFill/>
            <a:miter lim="800000"/>
            <a:headEnd/>
            <a:tailEnd/>
          </a:ln>
        </p:spPr>
        <p:txBody>
          <a:bodyPr wrap="none" lIns="62093" tIns="31052" rIns="62093" bIns="31052" anchor="ctr"/>
          <a:lstStyle>
            <a:lvl1pPr defTabSz="981075">
              <a:spcBef>
                <a:spcPct val="20000"/>
              </a:spcBef>
              <a:buChar char="•"/>
              <a:defRPr sz="33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81075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81075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81075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81075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810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810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810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810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274" dirty="0">
              <a:solidFill>
                <a:srgbClr val="000000"/>
              </a:solidFill>
            </a:endParaRPr>
          </a:p>
        </p:txBody>
      </p:sp>
      <p:sp>
        <p:nvSpPr>
          <p:cNvPr id="12" name="Rectangle 28">
            <a:extLst>
              <a:ext uri="{FF2B5EF4-FFF2-40B4-BE49-F238E27FC236}">
                <a16:creationId xmlns:a16="http://schemas.microsoft.com/office/drawing/2014/main" id="{EC0DEA83-1C82-4E04-8550-A021A36E7C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2696" y="1437134"/>
            <a:ext cx="9156180" cy="148009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lIns="62093" tIns="31052" rIns="62093" bIns="31052" anchor="ctr"/>
          <a:lstStyle/>
          <a:p>
            <a:pPr algn="ctr" defTabSz="656538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274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13" name="Text Box 55">
            <a:extLst>
              <a:ext uri="{FF2B5EF4-FFF2-40B4-BE49-F238E27FC236}">
                <a16:creationId xmlns:a16="http://schemas.microsoft.com/office/drawing/2014/main" id="{AFA07378-A3A9-44C7-877D-7D7EA76FBA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25280" y="5126036"/>
            <a:ext cx="2236625" cy="235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2093" tIns="31052" rIns="62093" bIns="31052">
            <a:spAutoFit/>
          </a:bodyPr>
          <a:lstStyle>
            <a:lvl1pPr defTabSz="966788">
              <a:spcBef>
                <a:spcPct val="20000"/>
              </a:spcBef>
              <a:buChar char="•"/>
              <a:defRPr sz="33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1125" b="1" dirty="0">
                <a:solidFill>
                  <a:srgbClr val="000000"/>
                </a:solidFill>
              </a:rPr>
              <a:t>Mobile Shopping</a:t>
            </a:r>
          </a:p>
        </p:txBody>
      </p:sp>
      <p:sp>
        <p:nvSpPr>
          <p:cNvPr id="14" name="Text Box 58">
            <a:extLst>
              <a:ext uri="{FF2B5EF4-FFF2-40B4-BE49-F238E27FC236}">
                <a16:creationId xmlns:a16="http://schemas.microsoft.com/office/drawing/2014/main" id="{EE5879F1-9080-4DDB-A29D-52A7FE9F89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6825" y="715913"/>
            <a:ext cx="5837259" cy="293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2093" tIns="31052" rIns="62093" bIns="31052">
            <a:spAutoFit/>
          </a:bodyPr>
          <a:lstStyle>
            <a:lvl1pPr defTabSz="966788">
              <a:defRPr>
                <a:solidFill>
                  <a:schemeClr val="tx1"/>
                </a:solidFill>
                <a:latin typeface="Arial" charset="0"/>
              </a:defRPr>
            </a:lvl1pPr>
            <a:lvl2pPr defTabSz="966788">
              <a:defRPr>
                <a:solidFill>
                  <a:schemeClr val="tx1"/>
                </a:solidFill>
                <a:latin typeface="Arial" charset="0"/>
              </a:defRPr>
            </a:lvl2pPr>
            <a:lvl3pPr defTabSz="966788">
              <a:defRPr>
                <a:solidFill>
                  <a:schemeClr val="tx1"/>
                </a:solidFill>
                <a:latin typeface="Arial" charset="0"/>
              </a:defRPr>
            </a:lvl3pPr>
            <a:lvl4pPr defTabSz="966788">
              <a:defRPr>
                <a:solidFill>
                  <a:schemeClr val="tx1"/>
                </a:solidFill>
                <a:latin typeface="Arial" charset="0"/>
              </a:defRPr>
            </a:lvl4pPr>
            <a:lvl5pPr defTabSz="966788">
              <a:defRPr>
                <a:solidFill>
                  <a:schemeClr val="tx1"/>
                </a:solidFill>
                <a:latin typeface="Arial" charset="0"/>
              </a:defRPr>
            </a:lvl5pPr>
            <a:lvl6pPr defTabSz="966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defTabSz="966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defTabSz="966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defTabSz="9667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499" b="1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2022 MAILING PROMOTIONS CALENDAR</a:t>
            </a:r>
          </a:p>
        </p:txBody>
      </p:sp>
      <p:sp>
        <p:nvSpPr>
          <p:cNvPr id="15" name="Text Box 70">
            <a:extLst>
              <a:ext uri="{FF2B5EF4-FFF2-40B4-BE49-F238E27FC236}">
                <a16:creationId xmlns:a16="http://schemas.microsoft.com/office/drawing/2014/main" id="{C1B37424-5A27-4C6E-A678-708CD33838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4924" y="2752854"/>
            <a:ext cx="3564620" cy="258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2093" tIns="31052" rIns="62093" bIns="31052">
            <a:spAutoFit/>
          </a:bodyPr>
          <a:lstStyle>
            <a:lvl1pPr defTabSz="966788">
              <a:spcBef>
                <a:spcPct val="20000"/>
              </a:spcBef>
              <a:buChar char="•"/>
              <a:defRPr sz="33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endParaRPr lang="en-US" altLang="en-US" sz="1274" dirty="0">
              <a:solidFill>
                <a:srgbClr val="000000"/>
              </a:solidFill>
            </a:endParaRPr>
          </a:p>
        </p:txBody>
      </p:sp>
      <p:sp>
        <p:nvSpPr>
          <p:cNvPr id="16" name="Text Box 34">
            <a:extLst>
              <a:ext uri="{FF2B5EF4-FFF2-40B4-BE49-F238E27FC236}">
                <a16:creationId xmlns:a16="http://schemas.microsoft.com/office/drawing/2014/main" id="{9CB30C3B-52D4-41C3-B817-9FE969B806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0480" y="5064427"/>
            <a:ext cx="3662181" cy="235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2093" tIns="31052" rIns="62093" bIns="31052">
            <a:spAutoFit/>
          </a:bodyPr>
          <a:lstStyle>
            <a:lvl1pPr defTabSz="966788">
              <a:spcBef>
                <a:spcPct val="20000"/>
              </a:spcBef>
              <a:buChar char="•"/>
              <a:defRPr sz="33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1125" b="1" i="1" dirty="0">
                <a:solidFill>
                  <a:srgbClr val="2F2F8D"/>
                </a:solidFill>
              </a:rPr>
              <a:t>MARKETING MAIL</a:t>
            </a:r>
            <a:endParaRPr lang="en-US" altLang="en-US" sz="1125" b="1" i="1" dirty="0">
              <a:solidFill>
                <a:srgbClr val="2F2F8D"/>
              </a:solidFill>
              <a:cs typeface="Arial" charset="0"/>
            </a:endParaRPr>
          </a:p>
        </p:txBody>
      </p:sp>
      <p:sp>
        <p:nvSpPr>
          <p:cNvPr id="17" name="Text Box 80">
            <a:extLst>
              <a:ext uri="{FF2B5EF4-FFF2-40B4-BE49-F238E27FC236}">
                <a16:creationId xmlns:a16="http://schemas.microsoft.com/office/drawing/2014/main" id="{1954078A-BEF6-4FCC-AF6D-223AED9055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9854" y="2936104"/>
            <a:ext cx="4731349" cy="235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2093" tIns="31052" rIns="62093" bIns="31052">
            <a:spAutoFit/>
          </a:bodyPr>
          <a:lstStyle>
            <a:lvl1pPr defTabSz="966788">
              <a:spcBef>
                <a:spcPct val="20000"/>
              </a:spcBef>
              <a:buChar char="•"/>
              <a:defRPr sz="33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1125" b="1" i="1" dirty="0">
                <a:solidFill>
                  <a:srgbClr val="333399"/>
                </a:solidFill>
              </a:rPr>
              <a:t>MARKETING MAIL</a:t>
            </a:r>
            <a:r>
              <a:rPr lang="en-US" altLang="en-US" sz="1125" b="1" i="1" baseline="30000" dirty="0">
                <a:solidFill>
                  <a:srgbClr val="333399"/>
                </a:solidFill>
              </a:rPr>
              <a:t>® </a:t>
            </a:r>
            <a:r>
              <a:rPr lang="en-US" altLang="en-US" sz="1125" b="1" i="1" dirty="0">
                <a:solidFill>
                  <a:srgbClr val="333399"/>
                </a:solidFill>
              </a:rPr>
              <a:t> AND FIRST-CLASS MAIL</a:t>
            </a:r>
            <a:endParaRPr lang="en-US" altLang="en-US" sz="1125" b="1" i="1" dirty="0">
              <a:solidFill>
                <a:srgbClr val="333399"/>
              </a:solidFill>
              <a:cs typeface="Arial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AE69882-D418-4BFD-8E9D-6F12AFCCFB0D}"/>
              </a:ext>
            </a:extLst>
          </p:cNvPr>
          <p:cNvGrpSpPr/>
          <p:nvPr/>
        </p:nvGrpSpPr>
        <p:grpSpPr>
          <a:xfrm>
            <a:off x="4536218" y="2161333"/>
            <a:ext cx="4921739" cy="566145"/>
            <a:chOff x="4190394" y="1854146"/>
            <a:chExt cx="4923020" cy="755057"/>
          </a:xfrm>
        </p:grpSpPr>
        <p:sp>
          <p:nvSpPr>
            <p:cNvPr id="19" name="Text Box 50">
              <a:extLst>
                <a:ext uri="{FF2B5EF4-FFF2-40B4-BE49-F238E27FC236}">
                  <a16:creationId xmlns:a16="http://schemas.microsoft.com/office/drawing/2014/main" id="{AB40BCAF-E3BE-4250-8017-FE33924E22E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55460" y="1854146"/>
              <a:ext cx="3612270" cy="3145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62093" tIns="31052" rIns="62093" bIns="31052">
              <a:spAutoFit/>
            </a:bodyPr>
            <a:lstStyle>
              <a:lvl1pPr defTabSz="966788">
                <a:spcBef>
                  <a:spcPct val="20000"/>
                </a:spcBef>
                <a:buChar char="•"/>
                <a:defRPr sz="33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66788">
                <a:spcBef>
                  <a:spcPct val="20000"/>
                </a:spcBef>
                <a:buChar char="–"/>
                <a:defRPr sz="3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66788">
                <a:spcBef>
                  <a:spcPct val="20000"/>
                </a:spcBef>
                <a:buChar char="•"/>
                <a:defRPr sz="25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66788">
                <a:spcBef>
                  <a:spcPct val="20000"/>
                </a:spcBef>
                <a:buChar char="–"/>
                <a:defRPr sz="21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66788">
                <a:spcBef>
                  <a:spcPct val="20000"/>
                </a:spcBef>
                <a:buChar char="»"/>
                <a:defRPr sz="21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9667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9667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9667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9667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fontAlgn="base"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r>
                <a:rPr lang="en-US" altLang="ja-JP" sz="1125" b="1" dirty="0">
                  <a:solidFill>
                    <a:srgbClr val="000000"/>
                  </a:solidFill>
                  <a:ea typeface="ＭＳ Ｐゴシック" pitchFamily="34" charset="-128"/>
                </a:rPr>
                <a:t>Personalized Color Transpromo        </a:t>
              </a:r>
              <a:endParaRPr lang="en-US" altLang="en-US" sz="1125" b="1" dirty="0">
                <a:solidFill>
                  <a:srgbClr val="000000"/>
                </a:solidFill>
              </a:endParaRPr>
            </a:p>
          </p:txBody>
        </p:sp>
        <p:sp>
          <p:nvSpPr>
            <p:cNvPr id="20" name="Left Arrow 52">
              <a:extLst>
                <a:ext uri="{FF2B5EF4-FFF2-40B4-BE49-F238E27FC236}">
                  <a16:creationId xmlns:a16="http://schemas.microsoft.com/office/drawing/2014/main" id="{423F8040-B494-4303-B301-AA8651903F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31176" y="1947931"/>
              <a:ext cx="2474618" cy="646927"/>
            </a:xfrm>
            <a:prstGeom prst="leftArrow">
              <a:avLst>
                <a:gd name="adj1" fmla="val 50000"/>
                <a:gd name="adj2" fmla="val 50055"/>
              </a:avLst>
            </a:prstGeom>
            <a:solidFill>
              <a:srgbClr val="5DE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2066" tIns="31036" rIns="62066" bIns="31036"/>
            <a:lstStyle>
              <a:lvl1pPr defTabSz="958850">
                <a:spcBef>
                  <a:spcPct val="20000"/>
                </a:spcBef>
                <a:buChar char="•"/>
                <a:defRPr sz="33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58850">
                <a:spcBef>
                  <a:spcPct val="20000"/>
                </a:spcBef>
                <a:buChar char="–"/>
                <a:defRPr sz="3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58850">
                <a:spcBef>
                  <a:spcPct val="20000"/>
                </a:spcBef>
                <a:buChar char="•"/>
                <a:defRPr sz="25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58850">
                <a:spcBef>
                  <a:spcPct val="20000"/>
                </a:spcBef>
                <a:buChar char="–"/>
                <a:defRPr sz="21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58850">
                <a:spcBef>
                  <a:spcPct val="20000"/>
                </a:spcBef>
                <a:buChar char="»"/>
                <a:defRPr sz="21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9588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9588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9588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9588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375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1" name="Left Arrow 54">
              <a:extLst>
                <a:ext uri="{FF2B5EF4-FFF2-40B4-BE49-F238E27FC236}">
                  <a16:creationId xmlns:a16="http://schemas.microsoft.com/office/drawing/2014/main" id="{A2378948-B3A9-4546-880A-8C9A99114D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71128" y="1947931"/>
              <a:ext cx="3089267" cy="661272"/>
            </a:xfrm>
            <a:prstGeom prst="leftArrow">
              <a:avLst>
                <a:gd name="adj1" fmla="val 50000"/>
                <a:gd name="adj2" fmla="val 49949"/>
              </a:avLst>
            </a:prstGeom>
            <a:solidFill>
              <a:srgbClr val="00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2066" tIns="31036" rIns="62066" bIns="31036"/>
            <a:lstStyle>
              <a:lvl1pPr defTabSz="958850">
                <a:spcBef>
                  <a:spcPct val="20000"/>
                </a:spcBef>
                <a:buChar char="•"/>
                <a:defRPr sz="33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58850">
                <a:spcBef>
                  <a:spcPct val="20000"/>
                </a:spcBef>
                <a:buChar char="–"/>
                <a:defRPr sz="3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58850">
                <a:spcBef>
                  <a:spcPct val="20000"/>
                </a:spcBef>
                <a:buChar char="•"/>
                <a:defRPr sz="25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58850">
                <a:spcBef>
                  <a:spcPct val="20000"/>
                </a:spcBef>
                <a:buChar char="–"/>
                <a:defRPr sz="21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58850">
                <a:spcBef>
                  <a:spcPct val="20000"/>
                </a:spcBef>
                <a:buChar char="»"/>
                <a:defRPr sz="21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9588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9588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9588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9588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675" b="1" dirty="0">
                  <a:solidFill>
                    <a:srgbClr val="FFFFFF"/>
                  </a:solidFill>
                  <a:cs typeface="Arial" charset="0"/>
                </a:rPr>
                <a:t>           	</a:t>
              </a:r>
              <a:endParaRPr lang="en-US" altLang="en-US" sz="1274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2" name="Rectangle 98">
              <a:extLst>
                <a:ext uri="{FF2B5EF4-FFF2-40B4-BE49-F238E27FC236}">
                  <a16:creationId xmlns:a16="http://schemas.microsoft.com/office/drawing/2014/main" id="{B104EAFA-BC3D-44EC-8E61-D6ADB26DF0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0394" y="2148750"/>
              <a:ext cx="1284646" cy="338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0742" tIns="30372" rIns="60742" bIns="30372"/>
            <a:lstStyle>
              <a:lvl1pPr defTabSz="885825">
                <a:spcBef>
                  <a:spcPct val="20000"/>
                </a:spcBef>
                <a:buChar char="•"/>
                <a:defRPr sz="33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885825">
                <a:spcBef>
                  <a:spcPct val="20000"/>
                </a:spcBef>
                <a:buChar char="–"/>
                <a:defRPr sz="3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885825">
                <a:spcBef>
                  <a:spcPct val="20000"/>
                </a:spcBef>
                <a:buChar char="•"/>
                <a:defRPr sz="25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885825">
                <a:spcBef>
                  <a:spcPct val="20000"/>
                </a:spcBef>
                <a:buChar char="–"/>
                <a:defRPr sz="21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885825">
                <a:spcBef>
                  <a:spcPct val="20000"/>
                </a:spcBef>
                <a:buChar char="»"/>
                <a:defRPr sz="21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8858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8858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8858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8858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fontAlgn="base">
                <a:lnSpc>
                  <a:spcPct val="80000"/>
                </a:lnSpc>
                <a:spcAft>
                  <a:spcPct val="0"/>
                </a:spcAft>
                <a:buFontTx/>
                <a:buNone/>
              </a:pPr>
              <a:r>
                <a:rPr lang="en-US" altLang="en-US" sz="600" b="1" dirty="0">
                  <a:solidFill>
                    <a:srgbClr val="000000"/>
                  </a:solidFill>
                  <a:cs typeface="Arial" charset="0"/>
                </a:rPr>
                <a:t>Registration</a:t>
              </a:r>
            </a:p>
            <a:p>
              <a:pPr algn="ctr" fontAlgn="base">
                <a:lnSpc>
                  <a:spcPct val="80000"/>
                </a:lnSpc>
                <a:spcAft>
                  <a:spcPct val="0"/>
                </a:spcAft>
                <a:buFontTx/>
                <a:buNone/>
              </a:pPr>
              <a:r>
                <a:rPr lang="en-US" altLang="en-US" sz="600" b="1" dirty="0">
                  <a:solidFill>
                    <a:srgbClr val="000000"/>
                  </a:solidFill>
                  <a:cs typeface="Arial" charset="0"/>
                </a:rPr>
                <a:t>May 15 - Dec 31</a:t>
              </a:r>
            </a:p>
          </p:txBody>
        </p:sp>
        <p:sp>
          <p:nvSpPr>
            <p:cNvPr id="23" name="Rectangle 98">
              <a:extLst>
                <a:ext uri="{FF2B5EF4-FFF2-40B4-BE49-F238E27FC236}">
                  <a16:creationId xmlns:a16="http://schemas.microsoft.com/office/drawing/2014/main" id="{2F1FE3D3-AFA6-43B4-ACEE-77C8690948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44578" y="2101415"/>
              <a:ext cx="1929883" cy="338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0742" tIns="30372" rIns="60742" bIns="30372"/>
            <a:lstStyle>
              <a:lvl1pPr defTabSz="885825">
                <a:spcBef>
                  <a:spcPct val="20000"/>
                </a:spcBef>
                <a:buChar char="•"/>
                <a:defRPr sz="33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885825">
                <a:spcBef>
                  <a:spcPct val="20000"/>
                </a:spcBef>
                <a:buChar char="–"/>
                <a:defRPr sz="3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885825">
                <a:spcBef>
                  <a:spcPct val="20000"/>
                </a:spcBef>
                <a:buChar char="•"/>
                <a:defRPr sz="25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885825">
                <a:spcBef>
                  <a:spcPct val="20000"/>
                </a:spcBef>
                <a:buChar char="–"/>
                <a:defRPr sz="21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885825">
                <a:spcBef>
                  <a:spcPct val="20000"/>
                </a:spcBef>
                <a:buChar char="»"/>
                <a:defRPr sz="21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8858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8858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8858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8858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fontAlgn="base">
                <a:lnSpc>
                  <a:spcPct val="80000"/>
                </a:lnSpc>
                <a:spcAft>
                  <a:spcPct val="0"/>
                </a:spcAft>
                <a:buFontTx/>
                <a:buNone/>
              </a:pPr>
              <a:r>
                <a:rPr lang="en-US" altLang="en-US" sz="675" b="1" dirty="0">
                  <a:solidFill>
                    <a:srgbClr val="FFFFFF"/>
                  </a:solidFill>
                  <a:cs typeface="Arial" charset="0"/>
                </a:rPr>
                <a:t>Promotion Period (6 months) </a:t>
              </a:r>
            </a:p>
            <a:p>
              <a:pPr algn="ctr" fontAlgn="base">
                <a:lnSpc>
                  <a:spcPct val="80000"/>
                </a:lnSpc>
                <a:spcAft>
                  <a:spcPct val="0"/>
                </a:spcAft>
                <a:buFontTx/>
                <a:buNone/>
              </a:pPr>
              <a:r>
                <a:rPr lang="en-US" altLang="en-US" sz="675" b="1" dirty="0">
                  <a:solidFill>
                    <a:srgbClr val="FFFFFF"/>
                  </a:solidFill>
                  <a:cs typeface="Arial" charset="0"/>
                </a:rPr>
                <a:t>July 1 – December 31</a:t>
              </a:r>
            </a:p>
          </p:txBody>
        </p:sp>
        <p:sp>
          <p:nvSpPr>
            <p:cNvPr id="24" name="Left Arrow 54">
              <a:extLst>
                <a:ext uri="{FF2B5EF4-FFF2-40B4-BE49-F238E27FC236}">
                  <a16:creationId xmlns:a16="http://schemas.microsoft.com/office/drawing/2014/main" id="{533CB7FE-678D-4BFE-8289-DBAB7A59524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8315244" y="1947932"/>
              <a:ext cx="798170" cy="661271"/>
            </a:xfrm>
            <a:prstGeom prst="leftArrow">
              <a:avLst>
                <a:gd name="adj1" fmla="val 50000"/>
                <a:gd name="adj2" fmla="val 51357"/>
              </a:avLst>
            </a:prstGeom>
            <a:solidFill>
              <a:srgbClr val="00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2066" tIns="31036" rIns="62066" bIns="31036"/>
            <a:lstStyle>
              <a:lvl1pPr defTabSz="958850">
                <a:spcBef>
                  <a:spcPct val="20000"/>
                </a:spcBef>
                <a:buChar char="•"/>
                <a:defRPr sz="33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58850">
                <a:spcBef>
                  <a:spcPct val="20000"/>
                </a:spcBef>
                <a:buChar char="–"/>
                <a:defRPr sz="3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58850">
                <a:spcBef>
                  <a:spcPct val="20000"/>
                </a:spcBef>
                <a:buChar char="•"/>
                <a:defRPr sz="25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58850">
                <a:spcBef>
                  <a:spcPct val="20000"/>
                </a:spcBef>
                <a:buChar char="–"/>
                <a:defRPr sz="21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58850">
                <a:spcBef>
                  <a:spcPct val="20000"/>
                </a:spcBef>
                <a:buChar char="»"/>
                <a:defRPr sz="21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9588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9588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9588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9588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675" b="1" dirty="0">
                  <a:solidFill>
                    <a:srgbClr val="FFFFFF"/>
                  </a:solidFill>
                  <a:cs typeface="Arial" charset="0"/>
                </a:rPr>
                <a:t>           	</a:t>
              </a:r>
              <a:endParaRPr lang="en-US" altLang="en-US" sz="1274" dirty="0">
                <a:solidFill>
                  <a:srgbClr val="000000"/>
                </a:solidFill>
                <a:cs typeface="Arial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33E451C-A6C9-434F-9795-3557127C3E90}"/>
              </a:ext>
            </a:extLst>
          </p:cNvPr>
          <p:cNvGrpSpPr/>
          <p:nvPr/>
        </p:nvGrpSpPr>
        <p:grpSpPr>
          <a:xfrm>
            <a:off x="1749108" y="3001315"/>
            <a:ext cx="6246653" cy="685622"/>
            <a:chOff x="1372207" y="2971800"/>
            <a:chExt cx="6248280" cy="914400"/>
          </a:xfrm>
        </p:grpSpPr>
        <p:sp>
          <p:nvSpPr>
            <p:cNvPr id="26" name="Left Arrow 58">
              <a:extLst>
                <a:ext uri="{FF2B5EF4-FFF2-40B4-BE49-F238E27FC236}">
                  <a16:creationId xmlns:a16="http://schemas.microsoft.com/office/drawing/2014/main" id="{CA6C1953-EBB8-4564-96C5-6CA233AEE6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61387" y="3266526"/>
              <a:ext cx="1460881" cy="550820"/>
            </a:xfrm>
            <a:prstGeom prst="leftArrow">
              <a:avLst>
                <a:gd name="adj1" fmla="val 50000"/>
                <a:gd name="adj2" fmla="val 50130"/>
              </a:avLst>
            </a:prstGeom>
            <a:solidFill>
              <a:srgbClr val="D9B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2066" tIns="31036" rIns="62066" bIns="31036"/>
            <a:lstStyle>
              <a:lvl1pPr defTabSz="958850">
                <a:spcBef>
                  <a:spcPct val="20000"/>
                </a:spcBef>
                <a:buChar char="•"/>
                <a:defRPr sz="33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58850">
                <a:spcBef>
                  <a:spcPct val="20000"/>
                </a:spcBef>
                <a:buChar char="–"/>
                <a:defRPr sz="3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58850">
                <a:spcBef>
                  <a:spcPct val="20000"/>
                </a:spcBef>
                <a:buChar char="•"/>
                <a:defRPr sz="25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58850">
                <a:spcBef>
                  <a:spcPct val="20000"/>
                </a:spcBef>
                <a:buChar char="–"/>
                <a:defRPr sz="21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58850">
                <a:spcBef>
                  <a:spcPct val="20000"/>
                </a:spcBef>
                <a:buChar char="»"/>
                <a:defRPr sz="21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9588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9588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9588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9588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375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7" name="Rectangle 98">
              <a:extLst>
                <a:ext uri="{FF2B5EF4-FFF2-40B4-BE49-F238E27FC236}">
                  <a16:creationId xmlns:a16="http://schemas.microsoft.com/office/drawing/2014/main" id="{A984B7E8-553A-406D-83F8-773EFE1728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89708" y="3416432"/>
              <a:ext cx="1466711" cy="286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0742" tIns="30372" rIns="60742" bIns="30372"/>
            <a:lstStyle>
              <a:lvl1pPr defTabSz="885825">
                <a:spcBef>
                  <a:spcPct val="20000"/>
                </a:spcBef>
                <a:buChar char="•"/>
                <a:defRPr sz="33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885825">
                <a:spcBef>
                  <a:spcPct val="20000"/>
                </a:spcBef>
                <a:buChar char="–"/>
                <a:defRPr sz="3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885825">
                <a:spcBef>
                  <a:spcPct val="20000"/>
                </a:spcBef>
                <a:buChar char="•"/>
                <a:defRPr sz="25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885825">
                <a:spcBef>
                  <a:spcPct val="20000"/>
                </a:spcBef>
                <a:buChar char="–"/>
                <a:defRPr sz="21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885825">
                <a:spcBef>
                  <a:spcPct val="20000"/>
                </a:spcBef>
                <a:buChar char="»"/>
                <a:defRPr sz="21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8858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8858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8858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8858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fontAlgn="base">
                <a:lnSpc>
                  <a:spcPct val="80000"/>
                </a:lnSpc>
                <a:spcAft>
                  <a:spcPct val="0"/>
                </a:spcAft>
                <a:buFontTx/>
                <a:buNone/>
              </a:pPr>
              <a:r>
                <a:rPr lang="en-US" altLang="en-US" sz="600" b="1" dirty="0">
                  <a:solidFill>
                    <a:srgbClr val="000000"/>
                  </a:solidFill>
                  <a:cs typeface="Arial" charset="0"/>
                </a:rPr>
                <a:t>Registration</a:t>
              </a:r>
            </a:p>
            <a:p>
              <a:pPr algn="ctr" fontAlgn="base">
                <a:lnSpc>
                  <a:spcPct val="80000"/>
                </a:lnSpc>
                <a:spcAft>
                  <a:spcPct val="0"/>
                </a:spcAft>
                <a:buFontTx/>
                <a:buNone/>
              </a:pPr>
              <a:r>
                <a:rPr lang="en-US" altLang="en-US" sz="600" b="1" dirty="0">
                  <a:solidFill>
                    <a:srgbClr val="000000"/>
                  </a:solidFill>
                  <a:cs typeface="Arial" charset="0"/>
                </a:rPr>
                <a:t>Jan 15 – Aug 31</a:t>
              </a:r>
            </a:p>
          </p:txBody>
        </p:sp>
        <p:sp>
          <p:nvSpPr>
            <p:cNvPr id="28" name="Left Arrow 60">
              <a:extLst>
                <a:ext uri="{FF2B5EF4-FFF2-40B4-BE49-F238E27FC236}">
                  <a16:creationId xmlns:a16="http://schemas.microsoft.com/office/drawing/2014/main" id="{11D93552-306D-436D-843F-20C86E2FA6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52965" y="3239273"/>
              <a:ext cx="2145254" cy="646927"/>
            </a:xfrm>
            <a:prstGeom prst="leftArrow">
              <a:avLst>
                <a:gd name="adj1" fmla="val 50000"/>
                <a:gd name="adj2" fmla="val 49959"/>
              </a:avLst>
            </a:prstGeom>
            <a:solidFill>
              <a:srgbClr val="925B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2066" tIns="31036" rIns="62066" bIns="31036"/>
            <a:lstStyle>
              <a:lvl1pPr defTabSz="958850">
                <a:spcBef>
                  <a:spcPct val="20000"/>
                </a:spcBef>
                <a:buChar char="•"/>
                <a:defRPr sz="33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58850">
                <a:spcBef>
                  <a:spcPct val="20000"/>
                </a:spcBef>
                <a:buChar char="–"/>
                <a:defRPr sz="3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58850">
                <a:spcBef>
                  <a:spcPct val="20000"/>
                </a:spcBef>
                <a:buChar char="•"/>
                <a:defRPr sz="25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58850">
                <a:spcBef>
                  <a:spcPct val="20000"/>
                </a:spcBef>
                <a:buChar char="–"/>
                <a:defRPr sz="21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58850">
                <a:spcBef>
                  <a:spcPct val="20000"/>
                </a:spcBef>
                <a:buChar char="»"/>
                <a:defRPr sz="21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9588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9588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9588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9588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675" b="1" dirty="0">
                  <a:solidFill>
                    <a:srgbClr val="FFFFFF"/>
                  </a:solidFill>
                  <a:cs typeface="Arial" charset="0"/>
                </a:rPr>
                <a:t>          </a:t>
              </a:r>
              <a:endParaRPr lang="en-US" altLang="en-US" sz="1274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9" name="Right Arrow 59">
              <a:extLst>
                <a:ext uri="{FF2B5EF4-FFF2-40B4-BE49-F238E27FC236}">
                  <a16:creationId xmlns:a16="http://schemas.microsoft.com/office/drawing/2014/main" id="{DBC9842C-0B90-43D4-97E7-5D37DF93D6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80571" y="3239273"/>
              <a:ext cx="3162093" cy="646927"/>
            </a:xfrm>
            <a:prstGeom prst="rightArrow">
              <a:avLst>
                <a:gd name="adj1" fmla="val 50000"/>
                <a:gd name="adj2" fmla="val 49898"/>
              </a:avLst>
            </a:prstGeom>
            <a:solidFill>
              <a:srgbClr val="925B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2066" tIns="31036" rIns="62066" bIns="31036"/>
            <a:lstStyle>
              <a:lvl1pPr defTabSz="958850">
                <a:spcBef>
                  <a:spcPct val="20000"/>
                </a:spcBef>
                <a:buChar char="•"/>
                <a:defRPr sz="33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58850">
                <a:spcBef>
                  <a:spcPct val="20000"/>
                </a:spcBef>
                <a:buChar char="–"/>
                <a:defRPr sz="3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58850">
                <a:spcBef>
                  <a:spcPct val="20000"/>
                </a:spcBef>
                <a:buChar char="•"/>
                <a:defRPr sz="25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58850">
                <a:spcBef>
                  <a:spcPct val="20000"/>
                </a:spcBef>
                <a:buChar char="–"/>
                <a:defRPr sz="21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58850">
                <a:spcBef>
                  <a:spcPct val="20000"/>
                </a:spcBef>
                <a:buChar char="»"/>
                <a:defRPr sz="21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9588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9588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9588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9588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274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30" name="Rectangle 98">
              <a:extLst>
                <a:ext uri="{FF2B5EF4-FFF2-40B4-BE49-F238E27FC236}">
                  <a16:creationId xmlns:a16="http://schemas.microsoft.com/office/drawing/2014/main" id="{B71E1781-2935-42A8-AF88-87D0953E22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05831" y="3429000"/>
              <a:ext cx="2027469" cy="374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0742" tIns="30372" rIns="60742" bIns="30372"/>
            <a:lstStyle>
              <a:lvl1pPr defTabSz="885825">
                <a:spcBef>
                  <a:spcPct val="20000"/>
                </a:spcBef>
                <a:buChar char="•"/>
                <a:defRPr sz="33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885825">
                <a:spcBef>
                  <a:spcPct val="20000"/>
                </a:spcBef>
                <a:buChar char="–"/>
                <a:defRPr sz="3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885825">
                <a:spcBef>
                  <a:spcPct val="20000"/>
                </a:spcBef>
                <a:buChar char="•"/>
                <a:defRPr sz="25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885825">
                <a:spcBef>
                  <a:spcPct val="20000"/>
                </a:spcBef>
                <a:buChar char="–"/>
                <a:defRPr sz="21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885825">
                <a:spcBef>
                  <a:spcPct val="20000"/>
                </a:spcBef>
                <a:buChar char="»"/>
                <a:defRPr sz="21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8858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8858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8858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8858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fontAlgn="base">
                <a:lnSpc>
                  <a:spcPct val="80000"/>
                </a:lnSpc>
                <a:spcAft>
                  <a:spcPct val="0"/>
                </a:spcAft>
                <a:buFontTx/>
                <a:buNone/>
              </a:pPr>
              <a:r>
                <a:rPr lang="en-US" altLang="en-US" sz="675" b="1" dirty="0">
                  <a:solidFill>
                    <a:srgbClr val="FFFFFF"/>
                  </a:solidFill>
                  <a:cs typeface="Arial" charset="0"/>
                </a:rPr>
                <a:t>Promotion Period (6 months)</a:t>
              </a:r>
            </a:p>
            <a:p>
              <a:pPr algn="ctr" fontAlgn="base">
                <a:lnSpc>
                  <a:spcPct val="80000"/>
                </a:lnSpc>
                <a:spcAft>
                  <a:spcPct val="0"/>
                </a:spcAft>
                <a:buFontTx/>
                <a:buNone/>
              </a:pPr>
              <a:r>
                <a:rPr lang="en-US" altLang="en-US" sz="675" b="1" dirty="0">
                  <a:solidFill>
                    <a:srgbClr val="FFFFFF"/>
                  </a:solidFill>
                  <a:cs typeface="Arial" charset="0"/>
                </a:rPr>
                <a:t>March 1 – August 31</a:t>
              </a:r>
            </a:p>
          </p:txBody>
        </p:sp>
        <p:sp>
          <p:nvSpPr>
            <p:cNvPr id="31" name="Text Box 53">
              <a:extLst>
                <a:ext uri="{FF2B5EF4-FFF2-40B4-BE49-F238E27FC236}">
                  <a16:creationId xmlns:a16="http://schemas.microsoft.com/office/drawing/2014/main" id="{B0B84922-4F43-4906-9DCE-556BC7C4755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72207" y="2971800"/>
              <a:ext cx="6248280" cy="4774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57461" tIns="28730" rIns="57461" bIns="28730">
              <a:spAutoFit/>
            </a:bodyPr>
            <a:lstStyle>
              <a:lvl1pPr defTabSz="965200">
                <a:spcBef>
                  <a:spcPct val="20000"/>
                </a:spcBef>
                <a:buChar char="•"/>
                <a:defRPr sz="33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65200">
                <a:spcBef>
                  <a:spcPct val="20000"/>
                </a:spcBef>
                <a:buChar char="–"/>
                <a:defRPr sz="3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65200">
                <a:spcBef>
                  <a:spcPct val="20000"/>
                </a:spcBef>
                <a:buChar char="•"/>
                <a:defRPr sz="25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65200">
                <a:spcBef>
                  <a:spcPct val="20000"/>
                </a:spcBef>
                <a:buChar char="–"/>
                <a:defRPr sz="21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65200">
                <a:spcBef>
                  <a:spcPct val="20000"/>
                </a:spcBef>
                <a:buChar char="»"/>
                <a:defRPr sz="21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965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965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965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965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fontAlgn="base"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1949" dirty="0">
                  <a:solidFill>
                    <a:srgbClr val="FF0000"/>
                  </a:solidFill>
                  <a:cs typeface="Arial" charset="0"/>
                </a:rPr>
                <a:t> </a:t>
              </a:r>
              <a:r>
                <a:rPr lang="en-US" altLang="en-US" sz="1125" b="1" dirty="0">
                  <a:solidFill>
                    <a:srgbClr val="000000"/>
                  </a:solidFill>
                  <a:cs typeface="Arial" charset="0"/>
                </a:rPr>
                <a:t>Emerging &amp; Advanced Technology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40670109-C965-430F-8CC5-782C792DC899}"/>
              </a:ext>
            </a:extLst>
          </p:cNvPr>
          <p:cNvGrpSpPr/>
          <p:nvPr/>
        </p:nvGrpSpPr>
        <p:grpSpPr>
          <a:xfrm>
            <a:off x="1300600" y="4301949"/>
            <a:ext cx="5729799" cy="596549"/>
            <a:chOff x="959845" y="4493132"/>
            <a:chExt cx="5731292" cy="795605"/>
          </a:xfrm>
        </p:grpSpPr>
        <p:sp>
          <p:nvSpPr>
            <p:cNvPr id="33" name="Left Arrow 58">
              <a:extLst>
                <a:ext uri="{FF2B5EF4-FFF2-40B4-BE49-F238E27FC236}">
                  <a16:creationId xmlns:a16="http://schemas.microsoft.com/office/drawing/2014/main" id="{500B1736-9F00-46A7-97FA-46C5BD7388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9845" y="4631768"/>
              <a:ext cx="1286101" cy="656968"/>
            </a:xfrm>
            <a:prstGeom prst="leftArrow">
              <a:avLst>
                <a:gd name="adj1" fmla="val 50000"/>
                <a:gd name="adj2" fmla="val 49997"/>
              </a:avLst>
            </a:prstGeom>
            <a:solidFill>
              <a:srgbClr val="DBB3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2066" tIns="31036" rIns="62066" bIns="31036"/>
            <a:lstStyle>
              <a:lvl1pPr defTabSz="958850">
                <a:spcBef>
                  <a:spcPct val="20000"/>
                </a:spcBef>
                <a:buChar char="•"/>
                <a:defRPr sz="33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58850">
                <a:spcBef>
                  <a:spcPct val="20000"/>
                </a:spcBef>
                <a:buChar char="–"/>
                <a:defRPr sz="3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58850">
                <a:spcBef>
                  <a:spcPct val="20000"/>
                </a:spcBef>
                <a:buChar char="•"/>
                <a:defRPr sz="25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58850">
                <a:spcBef>
                  <a:spcPct val="20000"/>
                </a:spcBef>
                <a:buChar char="–"/>
                <a:defRPr sz="21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58850">
                <a:spcBef>
                  <a:spcPct val="20000"/>
                </a:spcBef>
                <a:buChar char="»"/>
                <a:defRPr sz="21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9588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9588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9588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9588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375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34" name="Left Arrow 60">
              <a:extLst>
                <a:ext uri="{FF2B5EF4-FFF2-40B4-BE49-F238E27FC236}">
                  <a16:creationId xmlns:a16="http://schemas.microsoft.com/office/drawing/2014/main" id="{F5B7B647-0A1A-43FB-9877-5967E8E5EB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91557" y="4628900"/>
              <a:ext cx="930713" cy="659837"/>
            </a:xfrm>
            <a:prstGeom prst="leftArrow">
              <a:avLst>
                <a:gd name="adj1" fmla="val 50000"/>
                <a:gd name="adj2" fmla="val 49996"/>
              </a:avLst>
            </a:pr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2066" tIns="31036" rIns="62066" bIns="31036"/>
            <a:lstStyle>
              <a:lvl1pPr defTabSz="958850">
                <a:spcBef>
                  <a:spcPct val="20000"/>
                </a:spcBef>
                <a:buChar char="•"/>
                <a:defRPr sz="33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58850">
                <a:spcBef>
                  <a:spcPct val="20000"/>
                </a:spcBef>
                <a:buChar char="–"/>
                <a:defRPr sz="3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58850">
                <a:spcBef>
                  <a:spcPct val="20000"/>
                </a:spcBef>
                <a:buChar char="•"/>
                <a:defRPr sz="25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58850">
                <a:spcBef>
                  <a:spcPct val="20000"/>
                </a:spcBef>
                <a:buChar char="–"/>
                <a:defRPr sz="21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58850">
                <a:spcBef>
                  <a:spcPct val="20000"/>
                </a:spcBef>
                <a:buChar char="»"/>
                <a:defRPr sz="21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9588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9588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9588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9588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675" b="1" dirty="0">
                  <a:solidFill>
                    <a:srgbClr val="FFFFFF"/>
                  </a:solidFill>
                  <a:cs typeface="Arial" charset="0"/>
                </a:rPr>
                <a:t>          </a:t>
              </a:r>
              <a:endParaRPr lang="en-US" altLang="en-US" sz="1274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35" name="Right Arrow 59">
              <a:extLst>
                <a:ext uri="{FF2B5EF4-FFF2-40B4-BE49-F238E27FC236}">
                  <a16:creationId xmlns:a16="http://schemas.microsoft.com/office/drawing/2014/main" id="{442A3036-D5CE-4B1D-8B7A-6C6CD12FAB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1143" y="4628900"/>
              <a:ext cx="3161723" cy="659837"/>
            </a:xfrm>
            <a:prstGeom prst="rightArrow">
              <a:avLst>
                <a:gd name="adj1" fmla="val 50000"/>
                <a:gd name="adj2" fmla="val 49955"/>
              </a:avLst>
            </a:pr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2066" tIns="31036" rIns="62066" bIns="31036"/>
            <a:lstStyle>
              <a:lvl1pPr defTabSz="958850">
                <a:spcBef>
                  <a:spcPct val="20000"/>
                </a:spcBef>
                <a:buChar char="•"/>
                <a:defRPr sz="33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58850">
                <a:spcBef>
                  <a:spcPct val="20000"/>
                </a:spcBef>
                <a:buChar char="–"/>
                <a:defRPr sz="3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58850">
                <a:spcBef>
                  <a:spcPct val="20000"/>
                </a:spcBef>
                <a:buChar char="•"/>
                <a:defRPr sz="25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58850">
                <a:spcBef>
                  <a:spcPct val="20000"/>
                </a:spcBef>
                <a:buChar char="–"/>
                <a:defRPr sz="21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58850">
                <a:spcBef>
                  <a:spcPct val="20000"/>
                </a:spcBef>
                <a:buChar char="»"/>
                <a:defRPr sz="21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9588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9588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9588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9588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274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36" name="Rectangle 98">
              <a:extLst>
                <a:ext uri="{FF2B5EF4-FFF2-40B4-BE49-F238E27FC236}">
                  <a16:creationId xmlns:a16="http://schemas.microsoft.com/office/drawing/2014/main" id="{58D762EB-534B-48E2-87F6-1791E937C1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9845" y="4795293"/>
              <a:ext cx="1248233" cy="286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0742" tIns="30372" rIns="60742" bIns="30372"/>
            <a:lstStyle>
              <a:lvl1pPr defTabSz="885825">
                <a:spcBef>
                  <a:spcPct val="20000"/>
                </a:spcBef>
                <a:buChar char="•"/>
                <a:defRPr sz="33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885825">
                <a:spcBef>
                  <a:spcPct val="20000"/>
                </a:spcBef>
                <a:buChar char="–"/>
                <a:defRPr sz="3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885825">
                <a:spcBef>
                  <a:spcPct val="20000"/>
                </a:spcBef>
                <a:buChar char="•"/>
                <a:defRPr sz="25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885825">
                <a:spcBef>
                  <a:spcPct val="20000"/>
                </a:spcBef>
                <a:buChar char="–"/>
                <a:defRPr sz="21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885825">
                <a:spcBef>
                  <a:spcPct val="20000"/>
                </a:spcBef>
                <a:buChar char="»"/>
                <a:defRPr sz="21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8858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8858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8858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8858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fontAlgn="base">
                <a:lnSpc>
                  <a:spcPct val="80000"/>
                </a:lnSpc>
                <a:spcAft>
                  <a:spcPct val="0"/>
                </a:spcAft>
                <a:buFontTx/>
                <a:buNone/>
              </a:pPr>
              <a:r>
                <a:rPr lang="en-US" altLang="en-US" sz="600" b="1" dirty="0">
                  <a:solidFill>
                    <a:srgbClr val="000000"/>
                  </a:solidFill>
                  <a:cs typeface="Arial" charset="0"/>
                </a:rPr>
                <a:t>Registration</a:t>
              </a:r>
            </a:p>
            <a:p>
              <a:pPr algn="ctr" fontAlgn="base">
                <a:lnSpc>
                  <a:spcPct val="80000"/>
                </a:lnSpc>
                <a:spcAft>
                  <a:spcPct val="0"/>
                </a:spcAft>
                <a:buFontTx/>
                <a:buNone/>
              </a:pPr>
              <a:r>
                <a:rPr lang="en-US" altLang="en-US" sz="600" b="1" dirty="0">
                  <a:solidFill>
                    <a:srgbClr val="000000"/>
                  </a:solidFill>
                  <a:cs typeface="Arial" charset="0"/>
                </a:rPr>
                <a:t>Dec 15 – July 31</a:t>
              </a:r>
            </a:p>
          </p:txBody>
        </p:sp>
        <p:sp>
          <p:nvSpPr>
            <p:cNvPr id="37" name="Rectangle 98">
              <a:extLst>
                <a:ext uri="{FF2B5EF4-FFF2-40B4-BE49-F238E27FC236}">
                  <a16:creationId xmlns:a16="http://schemas.microsoft.com/office/drawing/2014/main" id="{EF6CFF5A-FF0C-4735-8B8E-8B03D6A374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69876" y="4806770"/>
              <a:ext cx="1817730" cy="374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0742" tIns="30372" rIns="60742" bIns="30372"/>
            <a:lstStyle>
              <a:lvl1pPr defTabSz="885825">
                <a:spcBef>
                  <a:spcPct val="20000"/>
                </a:spcBef>
                <a:buChar char="•"/>
                <a:defRPr sz="33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885825">
                <a:spcBef>
                  <a:spcPct val="20000"/>
                </a:spcBef>
                <a:buChar char="–"/>
                <a:defRPr sz="3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885825">
                <a:spcBef>
                  <a:spcPct val="20000"/>
                </a:spcBef>
                <a:buChar char="•"/>
                <a:defRPr sz="25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885825">
                <a:spcBef>
                  <a:spcPct val="20000"/>
                </a:spcBef>
                <a:buChar char="–"/>
                <a:defRPr sz="21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885825">
                <a:spcBef>
                  <a:spcPct val="20000"/>
                </a:spcBef>
                <a:buChar char="»"/>
                <a:defRPr sz="21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8858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8858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8858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8858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fontAlgn="base">
                <a:lnSpc>
                  <a:spcPct val="80000"/>
                </a:lnSpc>
                <a:spcAft>
                  <a:spcPct val="0"/>
                </a:spcAft>
                <a:buFontTx/>
                <a:buNone/>
              </a:pPr>
              <a:r>
                <a:rPr lang="en-US" altLang="en-US" sz="675" b="1" dirty="0">
                  <a:solidFill>
                    <a:srgbClr val="FFFFFF"/>
                  </a:solidFill>
                  <a:cs typeface="Arial" charset="0"/>
                </a:rPr>
                <a:t>Promotion Period  (6 months)</a:t>
              </a:r>
            </a:p>
            <a:p>
              <a:pPr algn="ctr" fontAlgn="base">
                <a:lnSpc>
                  <a:spcPct val="80000"/>
                </a:lnSpc>
                <a:spcAft>
                  <a:spcPct val="0"/>
                </a:spcAft>
                <a:buFontTx/>
                <a:buNone/>
              </a:pPr>
              <a:r>
                <a:rPr lang="en-US" altLang="en-US" sz="675" b="1" dirty="0">
                  <a:solidFill>
                    <a:srgbClr val="FFFFFF"/>
                  </a:solidFill>
                  <a:cs typeface="Arial" charset="0"/>
                </a:rPr>
                <a:t>February 1 – July 31</a:t>
              </a:r>
            </a:p>
          </p:txBody>
        </p:sp>
        <p:sp>
          <p:nvSpPr>
            <p:cNvPr id="38" name="Text Box 53">
              <a:extLst>
                <a:ext uri="{FF2B5EF4-FFF2-40B4-BE49-F238E27FC236}">
                  <a16:creationId xmlns:a16="http://schemas.microsoft.com/office/drawing/2014/main" id="{A3E2D961-A666-42EA-9B21-D2E63336E1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54196" y="4493132"/>
              <a:ext cx="5536941" cy="3082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57461" tIns="28730" rIns="57461" bIns="28730">
              <a:spAutoFit/>
            </a:bodyPr>
            <a:lstStyle>
              <a:lvl1pPr defTabSz="965200">
                <a:spcBef>
                  <a:spcPct val="20000"/>
                </a:spcBef>
                <a:buChar char="•"/>
                <a:defRPr sz="33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65200">
                <a:spcBef>
                  <a:spcPct val="20000"/>
                </a:spcBef>
                <a:buChar char="–"/>
                <a:defRPr sz="3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65200">
                <a:spcBef>
                  <a:spcPct val="20000"/>
                </a:spcBef>
                <a:buChar char="•"/>
                <a:defRPr sz="25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65200">
                <a:spcBef>
                  <a:spcPct val="20000"/>
                </a:spcBef>
                <a:buChar char="–"/>
                <a:defRPr sz="21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65200">
                <a:spcBef>
                  <a:spcPct val="20000"/>
                </a:spcBef>
                <a:buChar char="»"/>
                <a:defRPr sz="21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965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965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965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965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fontAlgn="base"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1125" b="1" dirty="0">
                  <a:solidFill>
                    <a:srgbClr val="000000"/>
                  </a:solidFill>
                  <a:cs typeface="Arial" charset="0"/>
                </a:rPr>
                <a:t>Tactile, Sensory &amp; Interactive Engagement</a:t>
              </a:r>
            </a:p>
          </p:txBody>
        </p:sp>
      </p:grpSp>
      <p:sp>
        <p:nvSpPr>
          <p:cNvPr id="39" name="Left Arrow 67">
            <a:extLst>
              <a:ext uri="{FF2B5EF4-FFF2-40B4-BE49-F238E27FC236}">
                <a16:creationId xmlns:a16="http://schemas.microsoft.com/office/drawing/2014/main" id="{A4BCA617-0C6F-42BF-9604-09909B68FA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73558" y="5339231"/>
            <a:ext cx="2379089" cy="397078"/>
          </a:xfrm>
          <a:prstGeom prst="leftArrow">
            <a:avLst>
              <a:gd name="adj1" fmla="val 50000"/>
              <a:gd name="adj2" fmla="val 50130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2066" tIns="31036" rIns="62066" bIns="31036"/>
          <a:lstStyle>
            <a:lvl1pPr defTabSz="958850">
              <a:spcBef>
                <a:spcPct val="20000"/>
              </a:spcBef>
              <a:buChar char="•"/>
              <a:defRPr sz="33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5885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8850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885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8850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88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88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88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88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375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0" name="Right Arrow 68">
            <a:extLst>
              <a:ext uri="{FF2B5EF4-FFF2-40B4-BE49-F238E27FC236}">
                <a16:creationId xmlns:a16="http://schemas.microsoft.com/office/drawing/2014/main" id="{5BD11233-6236-40DD-B527-F8387364DA02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6961175" y="5237354"/>
            <a:ext cx="2244632" cy="514109"/>
          </a:xfrm>
          <a:prstGeom prst="rightArrow">
            <a:avLst>
              <a:gd name="adj1" fmla="val 50000"/>
              <a:gd name="adj2" fmla="val 50007"/>
            </a:avLst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2066" tIns="31036" rIns="62066" bIns="31036"/>
          <a:lstStyle>
            <a:lvl1pPr defTabSz="958850">
              <a:spcBef>
                <a:spcPct val="20000"/>
              </a:spcBef>
              <a:buChar char="•"/>
              <a:defRPr sz="33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5885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8850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885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8850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88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88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88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88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274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1" name="Rectangle 98">
            <a:extLst>
              <a:ext uri="{FF2B5EF4-FFF2-40B4-BE49-F238E27FC236}">
                <a16:creationId xmlns:a16="http://schemas.microsoft.com/office/drawing/2014/main" id="{CB6004AB-F7B2-4C42-83D6-F449B1B564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13240" y="5435846"/>
            <a:ext cx="1355318" cy="205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0742" tIns="30372" rIns="60742" bIns="30372"/>
          <a:lstStyle>
            <a:lvl1pPr defTabSz="885825">
              <a:spcBef>
                <a:spcPct val="20000"/>
              </a:spcBef>
              <a:buChar char="•"/>
              <a:defRPr sz="33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5825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5825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5825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5825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8858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8858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8858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8858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lnSpc>
                <a:spcPct val="80000"/>
              </a:lnSpc>
              <a:spcAft>
                <a:spcPct val="0"/>
              </a:spcAft>
              <a:buFontTx/>
              <a:buNone/>
            </a:pPr>
            <a:r>
              <a:rPr lang="en-US" altLang="en-US" sz="600" b="1" dirty="0">
                <a:solidFill>
                  <a:srgbClr val="FFFFFF"/>
                </a:solidFill>
                <a:cs typeface="Arial" charset="0"/>
              </a:rPr>
              <a:t>Registration</a:t>
            </a:r>
          </a:p>
          <a:p>
            <a:pPr algn="ctr" fontAlgn="base">
              <a:lnSpc>
                <a:spcPct val="80000"/>
              </a:lnSpc>
              <a:spcAft>
                <a:spcPct val="0"/>
              </a:spcAft>
              <a:buFontTx/>
              <a:buNone/>
            </a:pPr>
            <a:r>
              <a:rPr lang="en-US" altLang="en-US" sz="600" b="1" dirty="0">
                <a:solidFill>
                  <a:srgbClr val="FFFFFF"/>
                </a:solidFill>
                <a:cs typeface="Arial" charset="0"/>
              </a:rPr>
              <a:t>July 15 – Dec 31</a:t>
            </a:r>
          </a:p>
        </p:txBody>
      </p:sp>
      <p:sp>
        <p:nvSpPr>
          <p:cNvPr id="42" name="Right Arrow 68">
            <a:extLst>
              <a:ext uri="{FF2B5EF4-FFF2-40B4-BE49-F238E27FC236}">
                <a16:creationId xmlns:a16="http://schemas.microsoft.com/office/drawing/2014/main" id="{D3D79FFE-E7E0-4583-98CC-1C7F57BF82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84984" y="5240700"/>
            <a:ext cx="733892" cy="510764"/>
          </a:xfrm>
          <a:prstGeom prst="rightArrow">
            <a:avLst>
              <a:gd name="adj1" fmla="val 50000"/>
              <a:gd name="adj2" fmla="val 50032"/>
            </a:avLst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2066" tIns="31036" rIns="62066" bIns="31036"/>
          <a:lstStyle>
            <a:lvl1pPr defTabSz="958850">
              <a:spcBef>
                <a:spcPct val="20000"/>
              </a:spcBef>
              <a:buChar char="•"/>
              <a:defRPr sz="33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5885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8850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885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8850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88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88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88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88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274" dirty="0">
              <a:solidFill>
                <a:srgbClr val="000000"/>
              </a:solidFill>
              <a:cs typeface="Arial" charset="0"/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6D4C9A47-4702-478D-8DEA-703A2B06DF11}"/>
              </a:ext>
            </a:extLst>
          </p:cNvPr>
          <p:cNvGrpSpPr/>
          <p:nvPr/>
        </p:nvGrpSpPr>
        <p:grpSpPr>
          <a:xfrm>
            <a:off x="1591678" y="1118028"/>
            <a:ext cx="7927201" cy="278600"/>
            <a:chOff x="1214735" y="928588"/>
            <a:chExt cx="7929266" cy="371564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3F93654D-7EBA-41D7-B955-8A785A57AF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14618" y="928588"/>
              <a:ext cx="1801709" cy="357173"/>
            </a:xfrm>
            <a:prstGeom prst="rect">
              <a:avLst/>
            </a:prstGeom>
            <a:solidFill>
              <a:srgbClr val="333399"/>
            </a:solidFill>
            <a:ln w="9525">
              <a:solidFill>
                <a:srgbClr val="3333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62093" tIns="31052" rIns="62093" bIns="31052" anchor="ctr"/>
            <a:lstStyle>
              <a:lvl1pPr defTabSz="981075">
                <a:spcBef>
                  <a:spcPct val="20000"/>
                </a:spcBef>
                <a:buChar char="•"/>
                <a:defRPr sz="33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81075">
                <a:spcBef>
                  <a:spcPct val="20000"/>
                </a:spcBef>
                <a:buChar char="–"/>
                <a:defRPr sz="3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81075">
                <a:spcBef>
                  <a:spcPct val="20000"/>
                </a:spcBef>
                <a:buChar char="•"/>
                <a:defRPr sz="25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81075">
                <a:spcBef>
                  <a:spcPct val="20000"/>
                </a:spcBef>
                <a:buChar char="–"/>
                <a:defRPr sz="21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81075">
                <a:spcBef>
                  <a:spcPct val="20000"/>
                </a:spcBef>
                <a:buChar char="»"/>
                <a:defRPr sz="21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9810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9810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9810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9810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274" dirty="0">
                <a:solidFill>
                  <a:srgbClr val="000000"/>
                </a:solidFill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06182659-32E0-4ABD-B729-229EF3360C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71129" y="928588"/>
              <a:ext cx="1967751" cy="357173"/>
            </a:xfrm>
            <a:prstGeom prst="rect">
              <a:avLst/>
            </a:prstGeom>
            <a:solidFill>
              <a:srgbClr val="333399"/>
            </a:solidFill>
            <a:ln w="9525">
              <a:solidFill>
                <a:srgbClr val="3333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62093" tIns="31052" rIns="62093" bIns="31052" anchor="ctr"/>
            <a:lstStyle>
              <a:lvl1pPr defTabSz="981075">
                <a:spcBef>
                  <a:spcPct val="20000"/>
                </a:spcBef>
                <a:buChar char="•"/>
                <a:defRPr sz="33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81075">
                <a:spcBef>
                  <a:spcPct val="20000"/>
                </a:spcBef>
                <a:buChar char="–"/>
                <a:defRPr sz="3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81075">
                <a:spcBef>
                  <a:spcPct val="20000"/>
                </a:spcBef>
                <a:buChar char="•"/>
                <a:defRPr sz="25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81075">
                <a:spcBef>
                  <a:spcPct val="20000"/>
                </a:spcBef>
                <a:buChar char="–"/>
                <a:defRPr sz="21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81075">
                <a:spcBef>
                  <a:spcPct val="20000"/>
                </a:spcBef>
                <a:buChar char="»"/>
                <a:defRPr sz="21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9810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9810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9810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9810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274" dirty="0">
                <a:solidFill>
                  <a:srgbClr val="000000"/>
                </a:solidFill>
              </a:endParaRP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370CC353-E155-43F6-A675-22BF3C1531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53855" y="928588"/>
              <a:ext cx="1954643" cy="357173"/>
            </a:xfrm>
            <a:prstGeom prst="rect">
              <a:avLst/>
            </a:prstGeom>
            <a:solidFill>
              <a:srgbClr val="333399"/>
            </a:solidFill>
            <a:ln w="9525">
              <a:solidFill>
                <a:srgbClr val="3333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62093" tIns="31052" rIns="62093" bIns="31052" anchor="ctr"/>
            <a:lstStyle>
              <a:lvl1pPr defTabSz="981075">
                <a:spcBef>
                  <a:spcPct val="20000"/>
                </a:spcBef>
                <a:buChar char="•"/>
                <a:defRPr sz="33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81075">
                <a:spcBef>
                  <a:spcPct val="20000"/>
                </a:spcBef>
                <a:buChar char="–"/>
                <a:defRPr sz="3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81075">
                <a:spcBef>
                  <a:spcPct val="20000"/>
                </a:spcBef>
                <a:buChar char="•"/>
                <a:defRPr sz="25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81075">
                <a:spcBef>
                  <a:spcPct val="20000"/>
                </a:spcBef>
                <a:buChar char="–"/>
                <a:defRPr sz="21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81075">
                <a:spcBef>
                  <a:spcPct val="20000"/>
                </a:spcBef>
                <a:buChar char="»"/>
                <a:defRPr sz="21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9810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9810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9810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9810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274" dirty="0">
                <a:solidFill>
                  <a:srgbClr val="000000"/>
                </a:solidFill>
              </a:endParaRPr>
            </a:p>
          </p:txBody>
        </p:sp>
        <p:sp>
          <p:nvSpPr>
            <p:cNvPr id="47" name="Rectangle 42">
              <a:extLst>
                <a:ext uri="{FF2B5EF4-FFF2-40B4-BE49-F238E27FC236}">
                  <a16:creationId xmlns:a16="http://schemas.microsoft.com/office/drawing/2014/main" id="{DECBE6E1-0947-4669-AC77-AF064DACEF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14735" y="928588"/>
              <a:ext cx="1985230" cy="357173"/>
            </a:xfrm>
            <a:prstGeom prst="rect">
              <a:avLst/>
            </a:prstGeom>
            <a:solidFill>
              <a:srgbClr val="333399"/>
            </a:solidFill>
            <a:ln w="9525">
              <a:solidFill>
                <a:srgbClr val="3333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62093" tIns="31052" rIns="62093" bIns="31052" anchor="ctr"/>
            <a:lstStyle>
              <a:lvl1pPr defTabSz="981075">
                <a:spcBef>
                  <a:spcPct val="20000"/>
                </a:spcBef>
                <a:buChar char="•"/>
                <a:defRPr sz="33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81075">
                <a:spcBef>
                  <a:spcPct val="20000"/>
                </a:spcBef>
                <a:buChar char="–"/>
                <a:defRPr sz="3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81075">
                <a:spcBef>
                  <a:spcPct val="20000"/>
                </a:spcBef>
                <a:buChar char="•"/>
                <a:defRPr sz="25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81075">
                <a:spcBef>
                  <a:spcPct val="20000"/>
                </a:spcBef>
                <a:buChar char="–"/>
                <a:defRPr sz="21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81075">
                <a:spcBef>
                  <a:spcPct val="20000"/>
                </a:spcBef>
                <a:buChar char="»"/>
                <a:defRPr sz="21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9810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9810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9810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98107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274" dirty="0">
                <a:solidFill>
                  <a:srgbClr val="000000"/>
                </a:solidFill>
              </a:endParaRPr>
            </a:p>
          </p:txBody>
        </p:sp>
        <p:sp>
          <p:nvSpPr>
            <p:cNvPr id="48" name="Text Box 38">
              <a:extLst>
                <a:ext uri="{FF2B5EF4-FFF2-40B4-BE49-F238E27FC236}">
                  <a16:creationId xmlns:a16="http://schemas.microsoft.com/office/drawing/2014/main" id="{88F2DA01-47BE-479F-86C9-AC05442FF96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0800000" flipV="1">
              <a:off x="1253018" y="985623"/>
              <a:ext cx="2024140" cy="3145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62093" tIns="31052" rIns="62093" bIns="31052">
              <a:spAutoFit/>
            </a:bodyPr>
            <a:lstStyle>
              <a:lvl1pPr defTabSz="966788">
                <a:spcBef>
                  <a:spcPct val="20000"/>
                </a:spcBef>
                <a:buChar char="•"/>
                <a:defRPr sz="33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66788">
                <a:spcBef>
                  <a:spcPct val="20000"/>
                </a:spcBef>
                <a:buChar char="–"/>
                <a:defRPr sz="3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66788">
                <a:spcBef>
                  <a:spcPct val="20000"/>
                </a:spcBef>
                <a:buChar char="•"/>
                <a:defRPr sz="25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66788">
                <a:spcBef>
                  <a:spcPct val="20000"/>
                </a:spcBef>
                <a:buChar char="–"/>
                <a:defRPr sz="21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66788">
                <a:spcBef>
                  <a:spcPct val="20000"/>
                </a:spcBef>
                <a:buChar char="»"/>
                <a:defRPr sz="21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9667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9667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9667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9667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1125" b="1" dirty="0">
                  <a:solidFill>
                    <a:srgbClr val="FFFFFF"/>
                  </a:solidFill>
                </a:rPr>
                <a:t>   JAN –    FEB –  MARCH</a:t>
              </a:r>
            </a:p>
          </p:txBody>
        </p:sp>
        <p:sp>
          <p:nvSpPr>
            <p:cNvPr id="49" name="Text Box 39">
              <a:extLst>
                <a:ext uri="{FF2B5EF4-FFF2-40B4-BE49-F238E27FC236}">
                  <a16:creationId xmlns:a16="http://schemas.microsoft.com/office/drawing/2014/main" id="{25A25C8E-7550-45CE-BB20-19DCFC39831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49485" y="964301"/>
              <a:ext cx="2084272" cy="3145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62093" tIns="31052" rIns="62093" bIns="31052">
              <a:spAutoFit/>
            </a:bodyPr>
            <a:lstStyle>
              <a:lvl1pPr defTabSz="966788">
                <a:spcBef>
                  <a:spcPct val="20000"/>
                </a:spcBef>
                <a:buChar char="•"/>
                <a:defRPr sz="33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66788">
                <a:spcBef>
                  <a:spcPct val="20000"/>
                </a:spcBef>
                <a:buChar char="–"/>
                <a:defRPr sz="3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66788">
                <a:spcBef>
                  <a:spcPct val="20000"/>
                </a:spcBef>
                <a:buChar char="•"/>
                <a:defRPr sz="25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66788">
                <a:spcBef>
                  <a:spcPct val="20000"/>
                </a:spcBef>
                <a:buChar char="–"/>
                <a:defRPr sz="21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66788">
                <a:spcBef>
                  <a:spcPct val="20000"/>
                </a:spcBef>
                <a:buChar char="»"/>
                <a:defRPr sz="21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9667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9667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9667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9667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1125" b="1" dirty="0">
                  <a:solidFill>
                    <a:srgbClr val="FFFFFF"/>
                  </a:solidFill>
                </a:rPr>
                <a:t>APRIL   –   MAY   – JUNE</a:t>
              </a:r>
            </a:p>
          </p:txBody>
        </p:sp>
        <p:sp>
          <p:nvSpPr>
            <p:cNvPr id="50" name="Text Box 40">
              <a:extLst>
                <a:ext uri="{FF2B5EF4-FFF2-40B4-BE49-F238E27FC236}">
                  <a16:creationId xmlns:a16="http://schemas.microsoft.com/office/drawing/2014/main" id="{7C7E8F84-3CA8-4DC7-97DA-484293E83E6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71128" y="964301"/>
              <a:ext cx="1982316" cy="3145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62093" tIns="31052" rIns="62093" bIns="31052">
              <a:spAutoFit/>
            </a:bodyPr>
            <a:lstStyle>
              <a:lvl1pPr defTabSz="966788">
                <a:spcBef>
                  <a:spcPct val="20000"/>
                </a:spcBef>
                <a:buChar char="•"/>
                <a:defRPr sz="33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66788">
                <a:spcBef>
                  <a:spcPct val="20000"/>
                </a:spcBef>
                <a:buChar char="–"/>
                <a:defRPr sz="3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66788">
                <a:spcBef>
                  <a:spcPct val="20000"/>
                </a:spcBef>
                <a:buChar char="•"/>
                <a:defRPr sz="25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66788">
                <a:spcBef>
                  <a:spcPct val="20000"/>
                </a:spcBef>
                <a:buChar char="–"/>
                <a:defRPr sz="21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66788">
                <a:spcBef>
                  <a:spcPct val="20000"/>
                </a:spcBef>
                <a:buChar char="»"/>
                <a:defRPr sz="21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9667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9667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9667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9667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1125" b="1" dirty="0">
                  <a:solidFill>
                    <a:srgbClr val="FFFFFF"/>
                  </a:solidFill>
                </a:rPr>
                <a:t>JULY      – AUG     – SEPT</a:t>
              </a:r>
            </a:p>
          </p:txBody>
        </p:sp>
        <p:sp>
          <p:nvSpPr>
            <p:cNvPr id="51" name="Text Box 41">
              <a:extLst>
                <a:ext uri="{FF2B5EF4-FFF2-40B4-BE49-F238E27FC236}">
                  <a16:creationId xmlns:a16="http://schemas.microsoft.com/office/drawing/2014/main" id="{7A237496-C6F9-4A47-AF1B-29C351B8C0A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02468" y="964300"/>
              <a:ext cx="1941533" cy="3145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62093" tIns="31052" rIns="62093" bIns="31052">
              <a:spAutoFit/>
            </a:bodyPr>
            <a:lstStyle>
              <a:lvl1pPr defTabSz="966788">
                <a:spcBef>
                  <a:spcPct val="20000"/>
                </a:spcBef>
                <a:buChar char="•"/>
                <a:defRPr sz="33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966788">
                <a:spcBef>
                  <a:spcPct val="20000"/>
                </a:spcBef>
                <a:buChar char="–"/>
                <a:defRPr sz="3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966788">
                <a:spcBef>
                  <a:spcPct val="20000"/>
                </a:spcBef>
                <a:buChar char="•"/>
                <a:defRPr sz="25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966788">
                <a:spcBef>
                  <a:spcPct val="20000"/>
                </a:spcBef>
                <a:buChar char="–"/>
                <a:defRPr sz="21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966788">
                <a:spcBef>
                  <a:spcPct val="20000"/>
                </a:spcBef>
                <a:buChar char="»"/>
                <a:defRPr sz="21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9667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9667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9667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96678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fontAlgn="base"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1125" b="1" dirty="0">
                  <a:solidFill>
                    <a:srgbClr val="FFFFFF"/>
                  </a:solidFill>
                </a:rPr>
                <a:t>OCT   – NOV    – DEC</a:t>
              </a:r>
            </a:p>
          </p:txBody>
        </p:sp>
      </p:grpSp>
      <p:sp>
        <p:nvSpPr>
          <p:cNvPr id="52" name="Rectangle 98">
            <a:extLst>
              <a:ext uri="{FF2B5EF4-FFF2-40B4-BE49-F238E27FC236}">
                <a16:creationId xmlns:a16="http://schemas.microsoft.com/office/drawing/2014/main" id="{07FC964F-7AF4-424D-8AC1-B02D90D3ED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65798" y="5430057"/>
            <a:ext cx="2223520" cy="226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0742" tIns="30372" rIns="60742" bIns="30372"/>
          <a:lstStyle>
            <a:lvl1pPr defTabSz="885825">
              <a:spcBef>
                <a:spcPct val="20000"/>
              </a:spcBef>
              <a:buChar char="•"/>
              <a:defRPr sz="33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5825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5825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5825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5825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8858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8858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8858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8858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lnSpc>
                <a:spcPct val="80000"/>
              </a:lnSpc>
              <a:spcAft>
                <a:spcPct val="0"/>
              </a:spcAft>
              <a:buFontTx/>
              <a:buNone/>
            </a:pPr>
            <a:r>
              <a:rPr lang="en-US" altLang="en-US" sz="675" b="1" dirty="0">
                <a:solidFill>
                  <a:srgbClr val="000000"/>
                </a:solidFill>
                <a:cs typeface="Arial" charset="0"/>
              </a:rPr>
              <a:t>Promotion  Period  (4 months)</a:t>
            </a:r>
          </a:p>
          <a:p>
            <a:pPr algn="ctr" fontAlgn="base">
              <a:lnSpc>
                <a:spcPct val="80000"/>
              </a:lnSpc>
              <a:spcAft>
                <a:spcPct val="0"/>
              </a:spcAft>
              <a:buFontTx/>
              <a:buNone/>
            </a:pPr>
            <a:r>
              <a:rPr lang="en-US" altLang="en-US" sz="675" b="1" dirty="0">
                <a:solidFill>
                  <a:srgbClr val="000000"/>
                </a:solidFill>
                <a:cs typeface="Arial" charset="0"/>
              </a:rPr>
              <a:t>September 1 – December 31</a:t>
            </a:r>
          </a:p>
        </p:txBody>
      </p:sp>
      <p:sp>
        <p:nvSpPr>
          <p:cNvPr id="53" name="Line 78">
            <a:extLst>
              <a:ext uri="{FF2B5EF4-FFF2-40B4-BE49-F238E27FC236}">
                <a16:creationId xmlns:a16="http://schemas.microsoft.com/office/drawing/2014/main" id="{DEE7E4DE-F402-4D74-8587-84E2AB48E8B2}"/>
              </a:ext>
            </a:extLst>
          </p:cNvPr>
          <p:cNvSpPr>
            <a:spLocks noChangeShapeType="1"/>
          </p:cNvSpPr>
          <p:nvPr/>
        </p:nvSpPr>
        <p:spPr bwMode="auto">
          <a:xfrm>
            <a:off x="391692" y="5046130"/>
            <a:ext cx="9156180" cy="0"/>
          </a:xfrm>
          <a:prstGeom prst="line">
            <a:avLst/>
          </a:prstGeom>
          <a:noFill/>
          <a:ln w="412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2093" tIns="31052" rIns="62093" bIns="31052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74" dirty="0">
              <a:solidFill>
                <a:srgbClr val="000000"/>
              </a:solidFill>
            </a:endParaRPr>
          </a:p>
        </p:txBody>
      </p:sp>
      <p:sp>
        <p:nvSpPr>
          <p:cNvPr id="54" name="Line 77">
            <a:extLst>
              <a:ext uri="{FF2B5EF4-FFF2-40B4-BE49-F238E27FC236}">
                <a16:creationId xmlns:a16="http://schemas.microsoft.com/office/drawing/2014/main" id="{4A84DA8F-7AFD-4B64-A0A6-4B4C4FBB4B58}"/>
              </a:ext>
            </a:extLst>
          </p:cNvPr>
          <p:cNvSpPr>
            <a:spLocks noChangeShapeType="1"/>
          </p:cNvSpPr>
          <p:nvPr/>
        </p:nvSpPr>
        <p:spPr bwMode="auto">
          <a:xfrm>
            <a:off x="379913" y="2917820"/>
            <a:ext cx="9141619" cy="18284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2093" tIns="31052" rIns="62093" bIns="31052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74" dirty="0">
              <a:solidFill>
                <a:srgbClr val="000000"/>
              </a:solidFill>
            </a:endParaRPr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56EC00DC-EFA3-4D2B-8CB7-1065C5F80C1E}"/>
              </a:ext>
            </a:extLst>
          </p:cNvPr>
          <p:cNvGrpSpPr/>
          <p:nvPr/>
        </p:nvGrpSpPr>
        <p:grpSpPr>
          <a:xfrm>
            <a:off x="1818331" y="1564792"/>
            <a:ext cx="4048155" cy="805870"/>
            <a:chOff x="1474607" y="1170387"/>
            <a:chExt cx="4049210" cy="1074774"/>
          </a:xfrm>
        </p:grpSpPr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817E60F1-9367-4D0D-B965-F1FF2C69283E}"/>
                </a:ext>
              </a:extLst>
            </p:cNvPr>
            <p:cNvGrpSpPr/>
            <p:nvPr/>
          </p:nvGrpSpPr>
          <p:grpSpPr>
            <a:xfrm>
              <a:off x="2011098" y="1170387"/>
              <a:ext cx="3512719" cy="1074774"/>
              <a:chOff x="2011098" y="1246587"/>
              <a:chExt cx="3512719" cy="1074774"/>
            </a:xfrm>
          </p:grpSpPr>
          <p:sp>
            <p:nvSpPr>
              <p:cNvPr id="58" name="Left-Right Arrow 1">
                <a:extLst>
                  <a:ext uri="{FF2B5EF4-FFF2-40B4-BE49-F238E27FC236}">
                    <a16:creationId xmlns:a16="http://schemas.microsoft.com/office/drawing/2014/main" id="{F6C1EC9C-D0CC-41FE-8907-3F9F19CBB1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72003" y="1365378"/>
                <a:ext cx="1161119" cy="664141"/>
              </a:xfrm>
              <a:prstGeom prst="leftRightArrow">
                <a:avLst>
                  <a:gd name="adj1" fmla="val 50000"/>
                  <a:gd name="adj2" fmla="val 49993"/>
                </a:avLst>
              </a:prstGeom>
              <a:solidFill>
                <a:srgbClr val="75FF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58736" tIns="29369" rIns="58736" bIns="29369"/>
              <a:lstStyle>
                <a:lvl1pPr marL="320675" indent="-320675" defTabSz="857250">
                  <a:spcBef>
                    <a:spcPct val="20000"/>
                  </a:spcBef>
                  <a:buChar char="•"/>
                  <a:defRPr sz="33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defTabSz="857250">
                  <a:spcBef>
                    <a:spcPct val="20000"/>
                  </a:spcBef>
                  <a:buChar char="–"/>
                  <a:defRPr sz="3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defTabSz="857250">
                  <a:spcBef>
                    <a:spcPct val="20000"/>
                  </a:spcBef>
                  <a:buChar char="•"/>
                  <a:defRPr sz="25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defTabSz="857250">
                  <a:spcBef>
                    <a:spcPct val="20000"/>
                  </a:spcBef>
                  <a:buChar char="–"/>
                  <a:defRPr sz="21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defTabSz="857250">
                  <a:spcBef>
                    <a:spcPct val="20000"/>
                  </a:spcBef>
                  <a:buChar char="»"/>
                  <a:defRPr sz="21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defTabSz="85725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defTabSz="85725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defTabSz="85725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defTabSz="85725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fontAlgn="base">
                  <a:spcAft>
                    <a:spcPct val="0"/>
                  </a:spcAft>
                  <a:buSzPct val="75000"/>
                  <a:buFontTx/>
                  <a:buNone/>
                </a:pPr>
                <a:endParaRPr lang="en-US" altLang="en-US" sz="1125" b="1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59" name="Text Box 48">
                <a:extLst>
                  <a:ext uri="{FF2B5EF4-FFF2-40B4-BE49-F238E27FC236}">
                    <a16:creationId xmlns:a16="http://schemas.microsoft.com/office/drawing/2014/main" id="{A9BDF5A0-50FA-4DAA-A9E8-DFB8A4F6038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79127" y="1246587"/>
                <a:ext cx="2644690" cy="31452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62093" tIns="31052" rIns="62093" bIns="31052">
                <a:spAutoFit/>
              </a:bodyPr>
              <a:lstStyle>
                <a:lvl1pPr defTabSz="966788">
                  <a:spcBef>
                    <a:spcPct val="20000"/>
                  </a:spcBef>
                  <a:buChar char="•"/>
                  <a:defRPr sz="33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defTabSz="966788">
                  <a:spcBef>
                    <a:spcPct val="20000"/>
                  </a:spcBef>
                  <a:buChar char="–"/>
                  <a:defRPr sz="3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defTabSz="966788">
                  <a:spcBef>
                    <a:spcPct val="20000"/>
                  </a:spcBef>
                  <a:buChar char="•"/>
                  <a:defRPr sz="25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defTabSz="966788">
                  <a:spcBef>
                    <a:spcPct val="20000"/>
                  </a:spcBef>
                  <a:buChar char="–"/>
                  <a:defRPr sz="21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defTabSz="966788">
                  <a:spcBef>
                    <a:spcPct val="20000"/>
                  </a:spcBef>
                  <a:buChar char="»"/>
                  <a:defRPr sz="21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defTabSz="966788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defTabSz="966788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defTabSz="966788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defTabSz="966788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  <a:buFontTx/>
                  <a:buNone/>
                </a:pPr>
                <a:r>
                  <a:rPr lang="en-US" altLang="en-US" sz="1125" b="1" dirty="0">
                    <a:solidFill>
                      <a:srgbClr val="000000"/>
                    </a:solidFill>
                  </a:rPr>
                  <a:t>Earned Value </a:t>
                </a:r>
              </a:p>
            </p:txBody>
          </p:sp>
          <p:sp>
            <p:nvSpPr>
              <p:cNvPr id="60" name="Left Arrow 51">
                <a:extLst>
                  <a:ext uri="{FF2B5EF4-FFF2-40B4-BE49-F238E27FC236}">
                    <a16:creationId xmlns:a16="http://schemas.microsoft.com/office/drawing/2014/main" id="{CA5CE62C-374C-4524-9E54-189AF2FACF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33123" y="1379494"/>
                <a:ext cx="1485200" cy="642624"/>
              </a:xfrm>
              <a:prstGeom prst="leftArrow">
                <a:avLst>
                  <a:gd name="adj1" fmla="val 50000"/>
                  <a:gd name="adj2" fmla="val 50067"/>
                </a:avLst>
              </a:prstGeom>
              <a:solidFill>
                <a:srgbClr val="00B4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2066" tIns="31036" rIns="62066" bIns="31036"/>
              <a:lstStyle>
                <a:lvl1pPr defTabSz="958850">
                  <a:spcBef>
                    <a:spcPct val="20000"/>
                  </a:spcBef>
                  <a:buChar char="•"/>
                  <a:defRPr sz="33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defTabSz="958850">
                  <a:spcBef>
                    <a:spcPct val="20000"/>
                  </a:spcBef>
                  <a:buChar char="–"/>
                  <a:defRPr sz="3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defTabSz="958850">
                  <a:spcBef>
                    <a:spcPct val="20000"/>
                  </a:spcBef>
                  <a:buChar char="•"/>
                  <a:defRPr sz="25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defTabSz="958850">
                  <a:spcBef>
                    <a:spcPct val="20000"/>
                  </a:spcBef>
                  <a:buChar char="–"/>
                  <a:defRPr sz="21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defTabSz="958850">
                  <a:spcBef>
                    <a:spcPct val="20000"/>
                  </a:spcBef>
                  <a:buChar char="»"/>
                  <a:defRPr sz="21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defTabSz="95885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defTabSz="95885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defTabSz="95885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defTabSz="95885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274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61" name="Right Arrow 50">
                <a:extLst>
                  <a:ext uri="{FF2B5EF4-FFF2-40B4-BE49-F238E27FC236}">
                    <a16:creationId xmlns:a16="http://schemas.microsoft.com/office/drawing/2014/main" id="{859F2091-9E4C-4E0A-B6AF-53AA5A8425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80571" y="1385637"/>
                <a:ext cx="1827928" cy="649795"/>
              </a:xfrm>
              <a:prstGeom prst="rightArrow">
                <a:avLst>
                  <a:gd name="adj1" fmla="val 50000"/>
                  <a:gd name="adj2" fmla="val 50023"/>
                </a:avLst>
              </a:prstGeom>
              <a:solidFill>
                <a:srgbClr val="00B4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2066" tIns="31036" rIns="62066" bIns="31036"/>
              <a:lstStyle>
                <a:lvl1pPr defTabSz="958850">
                  <a:spcBef>
                    <a:spcPct val="20000"/>
                  </a:spcBef>
                  <a:buChar char="•"/>
                  <a:defRPr sz="33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defTabSz="958850">
                  <a:spcBef>
                    <a:spcPct val="20000"/>
                  </a:spcBef>
                  <a:buChar char="–"/>
                  <a:defRPr sz="3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defTabSz="958850">
                  <a:spcBef>
                    <a:spcPct val="20000"/>
                  </a:spcBef>
                  <a:buChar char="•"/>
                  <a:defRPr sz="25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defTabSz="958850">
                  <a:spcBef>
                    <a:spcPct val="20000"/>
                  </a:spcBef>
                  <a:buChar char="–"/>
                  <a:defRPr sz="21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defTabSz="958850">
                  <a:spcBef>
                    <a:spcPct val="20000"/>
                  </a:spcBef>
                  <a:buChar char="»"/>
                  <a:defRPr sz="21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defTabSz="95885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defTabSz="95885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defTabSz="95885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defTabSz="95885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US" altLang="en-US" sz="1274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62" name="Rectangle 98">
                <a:extLst>
                  <a:ext uri="{FF2B5EF4-FFF2-40B4-BE49-F238E27FC236}">
                    <a16:creationId xmlns:a16="http://schemas.microsoft.com/office/drawing/2014/main" id="{3CABC922-373D-496F-AB20-986A545CA4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22269" y="1572641"/>
                <a:ext cx="2394510" cy="2510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0742" tIns="30372" rIns="60742" bIns="30372"/>
              <a:lstStyle>
                <a:lvl1pPr defTabSz="885825">
                  <a:spcBef>
                    <a:spcPct val="20000"/>
                  </a:spcBef>
                  <a:buChar char="•"/>
                  <a:defRPr sz="33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defTabSz="885825">
                  <a:spcBef>
                    <a:spcPct val="20000"/>
                  </a:spcBef>
                  <a:buChar char="–"/>
                  <a:defRPr sz="3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defTabSz="885825">
                  <a:spcBef>
                    <a:spcPct val="20000"/>
                  </a:spcBef>
                  <a:buChar char="•"/>
                  <a:defRPr sz="25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defTabSz="885825">
                  <a:spcBef>
                    <a:spcPct val="20000"/>
                  </a:spcBef>
                  <a:buChar char="–"/>
                  <a:defRPr sz="21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defTabSz="885825">
                  <a:spcBef>
                    <a:spcPct val="20000"/>
                  </a:spcBef>
                  <a:buChar char="»"/>
                  <a:defRPr sz="21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defTabSz="885825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defTabSz="885825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defTabSz="885825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defTabSz="885825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1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fontAlgn="base">
                  <a:lnSpc>
                    <a:spcPct val="80000"/>
                  </a:lnSpc>
                  <a:spcAft>
                    <a:spcPct val="0"/>
                  </a:spcAft>
                  <a:buFontTx/>
                  <a:buNone/>
                </a:pPr>
                <a:r>
                  <a:rPr lang="en-US" altLang="en-US" sz="675" b="1" dirty="0">
                    <a:solidFill>
                      <a:srgbClr val="FFFFFF"/>
                    </a:solidFill>
                    <a:cs typeface="Arial" charset="0"/>
                  </a:rPr>
                  <a:t>Promotion  Period (3 months)   </a:t>
                </a:r>
              </a:p>
              <a:p>
                <a:pPr algn="ctr" fontAlgn="base">
                  <a:lnSpc>
                    <a:spcPct val="80000"/>
                  </a:lnSpc>
                  <a:spcAft>
                    <a:spcPct val="0"/>
                  </a:spcAft>
                  <a:buFontTx/>
                  <a:buNone/>
                </a:pPr>
                <a:r>
                  <a:rPr lang="en-US" altLang="en-US" sz="675" b="1" dirty="0">
                    <a:solidFill>
                      <a:srgbClr val="FFFFFF"/>
                    </a:solidFill>
                    <a:cs typeface="Arial" charset="0"/>
                  </a:rPr>
                  <a:t>April 1 – June 30</a:t>
                </a:r>
              </a:p>
            </p:txBody>
          </p:sp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4A033BE7-8EE5-4C81-B541-118BA843384E}"/>
                  </a:ext>
                </a:extLst>
              </p:cNvPr>
              <p:cNvSpPr txBox="1"/>
              <p:nvPr/>
            </p:nvSpPr>
            <p:spPr>
              <a:xfrm>
                <a:off x="2011098" y="2044290"/>
                <a:ext cx="1672689" cy="2770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750" b="1" dirty="0">
                    <a:solidFill>
                      <a:srgbClr val="FF0000"/>
                    </a:solidFill>
                  </a:rPr>
                  <a:t>*</a:t>
                </a:r>
                <a:r>
                  <a:rPr lang="en-US" sz="750" b="1" dirty="0"/>
                  <a:t>registration closes Mar 31, 2021</a:t>
                </a:r>
              </a:p>
            </p:txBody>
          </p:sp>
        </p:grpSp>
        <p:sp>
          <p:nvSpPr>
            <p:cNvPr id="57" name="Rectangle 98">
              <a:extLst>
                <a:ext uri="{FF2B5EF4-FFF2-40B4-BE49-F238E27FC236}">
                  <a16:creationId xmlns:a16="http://schemas.microsoft.com/office/drawing/2014/main" id="{E24C7B84-CCC9-4DD2-A0AE-7DD215E8B0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4607" y="1480673"/>
              <a:ext cx="2305049" cy="3643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0742" tIns="30372" rIns="60742" bIns="30372"/>
            <a:lstStyle>
              <a:lvl1pPr defTabSz="885825">
                <a:spcBef>
                  <a:spcPct val="20000"/>
                </a:spcBef>
                <a:buChar char="•"/>
                <a:defRPr sz="33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885825">
                <a:spcBef>
                  <a:spcPct val="20000"/>
                </a:spcBef>
                <a:buChar char="–"/>
                <a:defRPr sz="3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885825">
                <a:spcBef>
                  <a:spcPct val="20000"/>
                </a:spcBef>
                <a:buChar char="•"/>
                <a:defRPr sz="25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885825">
                <a:spcBef>
                  <a:spcPct val="20000"/>
                </a:spcBef>
                <a:buChar char="–"/>
                <a:defRPr sz="21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885825">
                <a:spcBef>
                  <a:spcPct val="20000"/>
                </a:spcBef>
                <a:buChar char="»"/>
                <a:defRPr sz="21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8858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8858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8858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885825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1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fontAlgn="base">
                <a:lnSpc>
                  <a:spcPct val="80000"/>
                </a:lnSpc>
                <a:spcAft>
                  <a:spcPct val="0"/>
                </a:spcAft>
                <a:buFontTx/>
                <a:buNone/>
              </a:pPr>
              <a:r>
                <a:rPr lang="en-US" altLang="en-US" sz="675" b="1" dirty="0">
                  <a:solidFill>
                    <a:srgbClr val="000000"/>
                  </a:solidFill>
                  <a:cs typeface="Arial" charset="0"/>
                </a:rPr>
                <a:t>Registration</a:t>
              </a:r>
            </a:p>
            <a:p>
              <a:pPr algn="ctr" fontAlgn="base">
                <a:lnSpc>
                  <a:spcPct val="80000"/>
                </a:lnSpc>
                <a:spcAft>
                  <a:spcPct val="0"/>
                </a:spcAft>
                <a:buFontTx/>
                <a:buNone/>
              </a:pPr>
              <a:r>
                <a:rPr lang="en-US" altLang="en-US" sz="675" b="1" dirty="0">
                  <a:solidFill>
                    <a:srgbClr val="000000"/>
                  </a:solidFill>
                  <a:cs typeface="Arial" charset="0"/>
                </a:rPr>
                <a:t>Feb 15 - Mar 31</a:t>
              </a:r>
              <a:endParaRPr lang="en-US" altLang="en-US" sz="675" b="1" dirty="0">
                <a:cs typeface="Arial" charset="0"/>
              </a:endParaRPr>
            </a:p>
          </p:txBody>
        </p:sp>
      </p:grpSp>
      <p:sp>
        <p:nvSpPr>
          <p:cNvPr id="64" name="Text Box 81">
            <a:extLst>
              <a:ext uri="{FF2B5EF4-FFF2-40B4-BE49-F238E27FC236}">
                <a16:creationId xmlns:a16="http://schemas.microsoft.com/office/drawing/2014/main" id="{843502CF-1C54-46B4-9743-5209B5919C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886" y="1483871"/>
            <a:ext cx="3662181" cy="235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2093" tIns="31052" rIns="62093" bIns="31052">
            <a:spAutoFit/>
          </a:bodyPr>
          <a:lstStyle>
            <a:lvl1pPr defTabSz="966788">
              <a:spcBef>
                <a:spcPct val="20000"/>
              </a:spcBef>
              <a:buChar char="•"/>
              <a:defRPr sz="33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1125" b="1" i="1" dirty="0">
                <a:solidFill>
                  <a:srgbClr val="333399"/>
                </a:solidFill>
              </a:rPr>
              <a:t>FIRST-CLASS MAIL</a:t>
            </a:r>
            <a:r>
              <a:rPr lang="en-US" altLang="en-US" sz="1125" b="1" i="1" baseline="30000" dirty="0">
                <a:solidFill>
                  <a:srgbClr val="333399"/>
                </a:solidFill>
              </a:rPr>
              <a:t>®</a:t>
            </a:r>
          </a:p>
        </p:txBody>
      </p:sp>
      <p:sp>
        <p:nvSpPr>
          <p:cNvPr id="65" name="AutoShape 10">
            <a:extLst>
              <a:ext uri="{FF2B5EF4-FFF2-40B4-BE49-F238E27FC236}">
                <a16:creationId xmlns:a16="http://schemas.microsoft.com/office/drawing/2014/main" id="{3F9241D8-69C6-4FB0-BBBC-C5FBF89D7B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07608" y="3716101"/>
            <a:ext cx="3034738" cy="485052"/>
          </a:xfrm>
          <a:prstGeom prst="leftArrow">
            <a:avLst>
              <a:gd name="adj1" fmla="val 59398"/>
              <a:gd name="adj2" fmla="val 64387"/>
            </a:avLst>
          </a:prstGeom>
          <a:solidFill>
            <a:srgbClr val="D5D5E3"/>
          </a:solidFill>
          <a:ln>
            <a:noFill/>
          </a:ln>
          <a:effectLst>
            <a:prstShdw prst="shdw17" dist="17961" dir="2700000">
              <a:srgbClr val="94967E"/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2093" tIns="31052" rIns="62093" bIns="31052" anchor="ctr"/>
          <a:lstStyle>
            <a:lvl1pPr defTabSz="981075">
              <a:spcBef>
                <a:spcPct val="20000"/>
              </a:spcBef>
              <a:buChar char="•"/>
              <a:defRPr sz="33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81075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81075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81075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81075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810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810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810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810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274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6" name="Text Box 54">
            <a:extLst>
              <a:ext uri="{FF2B5EF4-FFF2-40B4-BE49-F238E27FC236}">
                <a16:creationId xmlns:a16="http://schemas.microsoft.com/office/drawing/2014/main" id="{60C1E7A4-87B6-4C57-9C92-5C06273C81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5477" y="3604756"/>
            <a:ext cx="1855843" cy="2242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2093" tIns="31052" rIns="62093" bIns="31052">
            <a:spAutoFit/>
          </a:bodyPr>
          <a:lstStyle>
            <a:lvl1pPr defTabSz="966788">
              <a:spcBef>
                <a:spcPct val="20000"/>
              </a:spcBef>
              <a:buChar char="•"/>
              <a:defRPr sz="33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1050" b="1" dirty="0">
                <a:solidFill>
                  <a:srgbClr val="000000"/>
                </a:solidFill>
              </a:rPr>
              <a:t>Informed Delivery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C77A0B52-9018-4B87-9804-40B0A84838B0}"/>
              </a:ext>
            </a:extLst>
          </p:cNvPr>
          <p:cNvSpPr txBox="1"/>
          <p:nvPr/>
        </p:nvSpPr>
        <p:spPr>
          <a:xfrm>
            <a:off x="5050386" y="3813800"/>
            <a:ext cx="167983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75" b="1" dirty="0"/>
              <a:t>Registration</a:t>
            </a:r>
          </a:p>
          <a:p>
            <a:pPr algn="ctr"/>
            <a:r>
              <a:rPr lang="en-US" sz="675" b="1" dirty="0"/>
              <a:t>June 15 – Dec 31</a:t>
            </a:r>
          </a:p>
        </p:txBody>
      </p:sp>
      <p:sp>
        <p:nvSpPr>
          <p:cNvPr id="68" name="AutoShape 9">
            <a:extLst>
              <a:ext uri="{FF2B5EF4-FFF2-40B4-BE49-F238E27FC236}">
                <a16:creationId xmlns:a16="http://schemas.microsoft.com/office/drawing/2014/main" id="{EA1549BA-6044-4AA9-8982-B90A52A776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79232" y="3709968"/>
            <a:ext cx="3111979" cy="482045"/>
          </a:xfrm>
          <a:prstGeom prst="leftRightArrow">
            <a:avLst>
              <a:gd name="adj1" fmla="val 59000"/>
              <a:gd name="adj2" fmla="val 44479"/>
            </a:avLst>
          </a:prstGeom>
          <a:solidFill>
            <a:srgbClr val="666699"/>
          </a:solidFill>
          <a:ln>
            <a:noFill/>
          </a:ln>
          <a:effectLst>
            <a:prstShdw prst="shdw17" dist="17961" dir="2700000">
              <a:srgbClr val="5B6408"/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2093" tIns="31052" rIns="62093" bIns="31052" anchor="ctr"/>
          <a:lstStyle>
            <a:lvl1pPr defTabSz="981075">
              <a:spcBef>
                <a:spcPct val="20000"/>
              </a:spcBef>
              <a:buChar char="•"/>
              <a:defRPr sz="33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81075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81075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81075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81075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810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810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810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810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274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9C115899-A46B-4F2B-B55C-40F9FE4CF91E}"/>
              </a:ext>
            </a:extLst>
          </p:cNvPr>
          <p:cNvSpPr txBox="1"/>
          <p:nvPr/>
        </p:nvSpPr>
        <p:spPr>
          <a:xfrm>
            <a:off x="7136633" y="3809955"/>
            <a:ext cx="180626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75" b="1" dirty="0">
                <a:solidFill>
                  <a:schemeClr val="bg1"/>
                </a:solidFill>
              </a:rPr>
              <a:t>Promotion Period (5 months)</a:t>
            </a:r>
          </a:p>
          <a:p>
            <a:r>
              <a:rPr lang="en-US" sz="675" b="1" dirty="0">
                <a:solidFill>
                  <a:schemeClr val="bg1"/>
                </a:solidFill>
              </a:rPr>
              <a:t>August 1 – December 31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2B652CE-B5FD-4179-B3F1-6E9B81F7F68D}"/>
              </a:ext>
            </a:extLst>
          </p:cNvPr>
          <p:cNvSpPr txBox="1"/>
          <p:nvPr/>
        </p:nvSpPr>
        <p:spPr>
          <a:xfrm>
            <a:off x="1924554" y="4779378"/>
            <a:ext cx="49270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Discount increased from 2% to 4% and First-Class Mail is also eligible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0A810592-58F1-474F-82F6-526DE04B6B14}"/>
              </a:ext>
            </a:extLst>
          </p:cNvPr>
          <p:cNvSpPr txBox="1"/>
          <p:nvPr/>
        </p:nvSpPr>
        <p:spPr>
          <a:xfrm>
            <a:off x="5929993" y="2583255"/>
            <a:ext cx="30733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Discount increased from 2% to 3%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F446B956-BB85-42BB-AEB3-8421CBDCC95B}"/>
              </a:ext>
            </a:extLst>
          </p:cNvPr>
          <p:cNvSpPr txBox="1"/>
          <p:nvPr/>
        </p:nvSpPr>
        <p:spPr>
          <a:xfrm>
            <a:off x="5508353" y="1785926"/>
            <a:ext cx="30733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Discount is 2 cents, no tiers 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E10D5798-DDC3-4209-9A42-C7F00D74C477}"/>
              </a:ext>
            </a:extLst>
          </p:cNvPr>
          <p:cNvSpPr txBox="1"/>
          <p:nvPr/>
        </p:nvSpPr>
        <p:spPr>
          <a:xfrm>
            <a:off x="3093275" y="3505495"/>
            <a:ext cx="27942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Two tier discount either 2% or 3%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B57A52A5-2D3F-45B7-9016-862630C741D4}"/>
              </a:ext>
            </a:extLst>
          </p:cNvPr>
          <p:cNvSpPr txBox="1"/>
          <p:nvPr/>
        </p:nvSpPr>
        <p:spPr>
          <a:xfrm>
            <a:off x="4772860" y="5684643"/>
            <a:ext cx="42451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Duration shortened by a month. Discount unchanged at 2% 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D1EFF032-F997-4D66-BDE1-92B6DA87EB7E}"/>
              </a:ext>
            </a:extLst>
          </p:cNvPr>
          <p:cNvSpPr txBox="1"/>
          <p:nvPr/>
        </p:nvSpPr>
        <p:spPr>
          <a:xfrm>
            <a:off x="5207608" y="4124661"/>
            <a:ext cx="44110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Duration extended by two months. Discount increased to 4%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1C72C3-B3BB-423A-8E94-BDCBABF7112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4/5/2022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68073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764DF03-1E93-42FF-838D-973D1E58C297}"/>
              </a:ext>
            </a:extLst>
          </p:cNvPr>
          <p:cNvSpPr txBox="1"/>
          <p:nvPr/>
        </p:nvSpPr>
        <p:spPr>
          <a:xfrm>
            <a:off x="-91440" y="127744"/>
            <a:ext cx="122006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5A95"/>
                </a:solidFill>
              </a:rPr>
              <a:t>    Full-Service and Seamless Incentives and Permit Fees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DDCF57-8879-4AC0-A68D-98EFAF579AB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4/5/2022</a:t>
            </a:r>
            <a:endParaRPr lang="en-US" dirty="0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D1C1D501-6925-4FE1-9806-4C0619644D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7563341"/>
              </p:ext>
            </p:extLst>
          </p:nvPr>
        </p:nvGraphicFramePr>
        <p:xfrm>
          <a:off x="379947" y="711856"/>
          <a:ext cx="10400765" cy="43630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97660">
                  <a:extLst>
                    <a:ext uri="{9D8B030D-6E8A-4147-A177-3AD203B41FA5}">
                      <a16:colId xmlns:a16="http://schemas.microsoft.com/office/drawing/2014/main" val="152089038"/>
                    </a:ext>
                  </a:extLst>
                </a:gridCol>
                <a:gridCol w="2329306">
                  <a:extLst>
                    <a:ext uri="{9D8B030D-6E8A-4147-A177-3AD203B41FA5}">
                      <a16:colId xmlns:a16="http://schemas.microsoft.com/office/drawing/2014/main" val="4226091996"/>
                    </a:ext>
                  </a:extLst>
                </a:gridCol>
                <a:gridCol w="2173607">
                  <a:extLst>
                    <a:ext uri="{9D8B030D-6E8A-4147-A177-3AD203B41FA5}">
                      <a16:colId xmlns:a16="http://schemas.microsoft.com/office/drawing/2014/main" val="3811874250"/>
                    </a:ext>
                  </a:extLst>
                </a:gridCol>
                <a:gridCol w="2600192">
                  <a:extLst>
                    <a:ext uri="{9D8B030D-6E8A-4147-A177-3AD203B41FA5}">
                      <a16:colId xmlns:a16="http://schemas.microsoft.com/office/drawing/2014/main" val="1487060382"/>
                    </a:ext>
                  </a:extLst>
                </a:gridCol>
              </a:tblGrid>
              <a:tr h="838696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A9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Current Incentive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A9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Proposed Incentive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A9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Percent Change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A9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4504280"/>
                  </a:ext>
                </a:extLst>
              </a:tr>
              <a:tr h="1680567">
                <a:tc>
                  <a:txBody>
                    <a:bodyPr/>
                    <a:lstStyle/>
                    <a:p>
                      <a:r>
                        <a:rPr lang="en-US" sz="1800" dirty="0"/>
                        <a:t>Full Service </a:t>
                      </a:r>
                      <a:r>
                        <a:rPr lang="en-US" sz="1800" dirty="0" err="1"/>
                        <a:t>IMb</a:t>
                      </a:r>
                      <a:endParaRPr lang="en-US" sz="1800" dirty="0"/>
                    </a:p>
                    <a:p>
                      <a:r>
                        <a:rPr lang="en-US" sz="1800" dirty="0"/>
                        <a:t>  First-Class Mail</a:t>
                      </a:r>
                    </a:p>
                    <a:p>
                      <a:r>
                        <a:rPr lang="en-US" sz="1800" dirty="0"/>
                        <a:t>  Marketing Mail</a:t>
                      </a:r>
                    </a:p>
                    <a:p>
                      <a:r>
                        <a:rPr lang="en-US" sz="1800" dirty="0"/>
                        <a:t>  Periodicals</a:t>
                      </a:r>
                    </a:p>
                    <a:p>
                      <a:r>
                        <a:rPr lang="en-US" sz="1800" dirty="0"/>
                        <a:t>  Package Services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  <a:p>
                      <a:pPr algn="ctr"/>
                      <a:r>
                        <a:rPr lang="en-US" sz="1800" dirty="0"/>
                        <a:t>$0.003</a:t>
                      </a:r>
                    </a:p>
                    <a:p>
                      <a:pPr algn="ctr"/>
                      <a:r>
                        <a:rPr lang="en-US" sz="1800" dirty="0"/>
                        <a:t>$0.003</a:t>
                      </a:r>
                    </a:p>
                    <a:p>
                      <a:pPr algn="ctr"/>
                      <a:r>
                        <a:rPr lang="en-US" sz="1800" dirty="0"/>
                        <a:t>$0.001</a:t>
                      </a:r>
                    </a:p>
                    <a:p>
                      <a:pPr algn="ctr"/>
                      <a:r>
                        <a:rPr lang="en-US" sz="1800" dirty="0"/>
                        <a:t>$0.001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  <a:p>
                      <a:pPr algn="ctr"/>
                      <a:r>
                        <a:rPr lang="en-US" sz="1800" dirty="0"/>
                        <a:t>$0.003</a:t>
                      </a:r>
                    </a:p>
                    <a:p>
                      <a:pPr algn="ctr"/>
                      <a:r>
                        <a:rPr lang="en-US" sz="1800" dirty="0"/>
                        <a:t>$0.003</a:t>
                      </a:r>
                    </a:p>
                    <a:p>
                      <a:pPr algn="ctr"/>
                      <a:r>
                        <a:rPr lang="en-US" sz="1800" dirty="0"/>
                        <a:t>$0.001</a:t>
                      </a:r>
                    </a:p>
                    <a:p>
                      <a:pPr algn="ctr"/>
                      <a:r>
                        <a:rPr lang="en-US" sz="1800" dirty="0"/>
                        <a:t>$0.001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  <a:p>
                      <a:pPr algn="ctr"/>
                      <a:r>
                        <a:rPr lang="en-US" sz="1800" dirty="0"/>
                        <a:t>0.0%</a:t>
                      </a:r>
                    </a:p>
                    <a:p>
                      <a:pPr algn="ctr"/>
                      <a:r>
                        <a:rPr lang="en-US" sz="1800" dirty="0"/>
                        <a:t>0.0%</a:t>
                      </a:r>
                    </a:p>
                    <a:p>
                      <a:pPr algn="ctr"/>
                      <a:r>
                        <a:rPr lang="en-US" sz="1800" dirty="0"/>
                        <a:t>0.0%</a:t>
                      </a:r>
                    </a:p>
                    <a:p>
                      <a:pPr algn="ctr"/>
                      <a:r>
                        <a:rPr lang="en-US" sz="1800" dirty="0"/>
                        <a:t>0.0%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93204962"/>
                  </a:ext>
                </a:extLst>
              </a:tr>
              <a:tr h="519193">
                <a:tc>
                  <a:txBody>
                    <a:bodyPr/>
                    <a:lstStyle/>
                    <a:p>
                      <a:r>
                        <a:rPr lang="en-US" sz="1800" dirty="0"/>
                        <a:t>Seamless Incentive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$0.001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$0.001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0.0%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8902545"/>
                  </a:ext>
                </a:extLst>
              </a:tr>
              <a:tr h="485911">
                <a:tc>
                  <a:txBody>
                    <a:bodyPr/>
                    <a:lstStyle/>
                    <a:p>
                      <a:r>
                        <a:rPr lang="en-US" sz="1800" dirty="0"/>
                        <a:t>Permit Fee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$265.00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$275.00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3.8%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84323459"/>
                  </a:ext>
                </a:extLst>
              </a:tr>
              <a:tr h="838696">
                <a:tc>
                  <a:txBody>
                    <a:bodyPr/>
                    <a:lstStyle/>
                    <a:p>
                      <a:r>
                        <a:rPr lang="en-US" sz="1800" dirty="0"/>
                        <a:t>Periodicals Application</a:t>
                      </a:r>
                    </a:p>
                    <a:p>
                      <a:r>
                        <a:rPr lang="en-US" sz="1800" dirty="0"/>
                        <a:t>Original Entry Fee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  <a:p>
                      <a:pPr algn="ctr"/>
                      <a:r>
                        <a:rPr lang="en-US" sz="1800" dirty="0"/>
                        <a:t>$805.00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  <a:p>
                      <a:pPr algn="ctr"/>
                      <a:r>
                        <a:rPr lang="en-US" sz="1800" dirty="0"/>
                        <a:t>$850.00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  <a:p>
                      <a:pPr algn="ctr"/>
                      <a:r>
                        <a:rPr lang="en-US" sz="1800" dirty="0"/>
                        <a:t>5.6%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143917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27880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F55F39E1-97F9-4FC1-BFF7-1709CF362C0E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6458675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14" name="think-cell Slide" r:id="rId4" imgW="395" imgH="396" progId="TCLayout.ActiveDocument.1">
                  <p:embed/>
                </p:oleObj>
              </mc:Choice>
              <mc:Fallback>
                <p:oleObj name="think-cell Slide" r:id="rId4" imgW="395" imgH="396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F55F39E1-97F9-4FC1-BFF7-1709CF362C0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28BA7EEF-162E-4C48-ADF0-FFAE934414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/>
              <a:t>Proposed Price Change</a:t>
            </a:r>
            <a:br>
              <a:rPr lang="en-US" dirty="0"/>
            </a:br>
            <a:br>
              <a:rPr lang="en-US" dirty="0"/>
            </a:br>
            <a:r>
              <a:rPr lang="en-US" dirty="0"/>
              <a:t>First-Class Mail</a:t>
            </a:r>
          </a:p>
        </p:txBody>
      </p:sp>
    </p:spTree>
    <p:extLst>
      <p:ext uri="{BB962C8B-B14F-4D97-AF65-F5344CB8AC3E}">
        <p14:creationId xmlns:p14="http://schemas.microsoft.com/office/powerpoint/2010/main" val="5295115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AA8861E1-F27C-4F54-91E9-1BCACE1B8321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77701749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53" name="think-cell Slide" r:id="rId5" imgW="395" imgH="396" progId="TCLayout.ActiveDocument.1">
                  <p:embed/>
                </p:oleObj>
              </mc:Choice>
              <mc:Fallback>
                <p:oleObj name="think-cell Slide" r:id="rId5" imgW="395" imgH="39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le 5">
            <a:extLst>
              <a:ext uri="{FF2B5EF4-FFF2-40B4-BE49-F238E27FC236}">
                <a16:creationId xmlns:a16="http://schemas.microsoft.com/office/drawing/2014/main" id="{7C3901E2-3D44-41AC-B1ED-EF7E38659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838" y="22862"/>
            <a:ext cx="10512862" cy="700844"/>
          </a:xfrm>
        </p:spPr>
        <p:txBody>
          <a:bodyPr vert="horz">
            <a:normAutofit/>
          </a:bodyPr>
          <a:lstStyle/>
          <a:p>
            <a:r>
              <a:rPr lang="en-US" dirty="0"/>
              <a:t>First-Class Mail</a:t>
            </a:r>
          </a:p>
        </p:txBody>
      </p:sp>
      <p:graphicFrame>
        <p:nvGraphicFramePr>
          <p:cNvPr id="9" name="Group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5545092"/>
              </p:ext>
            </p:extLst>
          </p:nvPr>
        </p:nvGraphicFramePr>
        <p:xfrm>
          <a:off x="370467" y="561947"/>
          <a:ext cx="8891195" cy="4949632"/>
        </p:xfrm>
        <a:graphic>
          <a:graphicData uri="http://schemas.openxmlformats.org/drawingml/2006/table">
            <a:tbl>
              <a:tblPr/>
              <a:tblGrid>
                <a:gridCol w="39534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407852069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934890625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702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itchFamily="18" charset="0"/>
                          <a:cs typeface="Arial" panose="020B0604020202020204" pitchFamily="34" charset="0"/>
                        </a:rPr>
                        <a:t>Product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A9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itchFamily="18" charset="0"/>
                          <a:cs typeface="Arial" panose="020B0604020202020204" pitchFamily="34" charset="0"/>
                        </a:rPr>
                        <a:t>Current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itchFamily="18" charset="0"/>
                          <a:cs typeface="Arial" panose="020B0604020202020204" pitchFamily="34" charset="0"/>
                        </a:rPr>
                        <a:t>Price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A9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itchFamily="18" charset="0"/>
                          <a:cs typeface="Arial" panose="020B0604020202020204" pitchFamily="34" charset="0"/>
                        </a:rPr>
                        <a:t>Proposed Price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A9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itchFamily="18" charset="0"/>
                          <a:cs typeface="Arial" panose="020B0604020202020204" pitchFamily="34" charset="0"/>
                        </a:rPr>
                        <a:t>Percent Change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A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66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itchFamily="18" charset="0"/>
                          <a:cs typeface="Arial" panose="020B0604020202020204" pitchFamily="34" charset="0"/>
                        </a:rPr>
                        <a:t>Rate Authority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itchFamily="18" charset="0"/>
                        <a:cs typeface="Arial" panose="020B0604020202020204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itchFamily="18" charset="0"/>
                        <a:cs typeface="Arial" panose="020B0604020202020204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itchFamily="18" charset="0"/>
                          <a:cs typeface="Arial" panose="020B0604020202020204" pitchFamily="34" charset="0"/>
                        </a:rPr>
                        <a:t>6.5%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49499642"/>
                  </a:ext>
                </a:extLst>
              </a:tr>
              <a:tr h="3566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itchFamily="18" charset="0"/>
                          <a:cs typeface="Arial" panose="020B0604020202020204" pitchFamily="34" charset="0"/>
                        </a:rPr>
                        <a:t>Stamp Price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itchFamily="18" charset="0"/>
                          <a:cs typeface="Arial" panose="020B0604020202020204" pitchFamily="34" charset="0"/>
                        </a:rPr>
                        <a:t>58¢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itchFamily="18" charset="0"/>
                          <a:cs typeface="Arial" panose="020B0604020202020204" pitchFamily="34" charset="0"/>
                        </a:rPr>
                        <a:t>60¢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itchFamily="18" charset="0"/>
                          <a:cs typeface="Arial" panose="020B0604020202020204" pitchFamily="34" charset="0"/>
                        </a:rPr>
                        <a:t>3.4%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4966360"/>
                  </a:ext>
                </a:extLst>
              </a:tr>
              <a:tr h="3566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itchFamily="18" charset="0"/>
                          <a:cs typeface="Arial" panose="020B0604020202020204" pitchFamily="34" charset="0"/>
                        </a:rPr>
                        <a:t>Meter Price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itchFamily="18" charset="0"/>
                          <a:cs typeface="Arial" panose="020B0604020202020204" pitchFamily="34" charset="0"/>
                        </a:rPr>
                        <a:t>53¢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itchFamily="18" charset="0"/>
                          <a:cs typeface="Arial" panose="020B0604020202020204" pitchFamily="34" charset="0"/>
                        </a:rPr>
                        <a:t>57¢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itchFamily="18" charset="0"/>
                          <a:cs typeface="Arial" panose="020B0604020202020204" pitchFamily="34" charset="0"/>
                        </a:rPr>
                        <a:t>7.5%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1562094"/>
                  </a:ext>
                </a:extLst>
              </a:tr>
              <a:tr h="3566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itchFamily="18" charset="0"/>
                          <a:cs typeface="Arial" panose="020B0604020202020204" pitchFamily="34" charset="0"/>
                        </a:rPr>
                        <a:t>Single-Piece Letters 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itchFamily="18" charset="0"/>
                          <a:cs typeface="Arial" panose="020B0604020202020204" pitchFamily="34" charset="0"/>
                        </a:rPr>
                        <a:t>58¢*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itchFamily="18" charset="0"/>
                          <a:cs typeface="Arial" panose="020B0604020202020204" pitchFamily="34" charset="0"/>
                        </a:rPr>
                        <a:t>61¢*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itchFamily="18" charset="0"/>
                          <a:cs typeface="Arial" panose="020B0604020202020204" pitchFamily="34" charset="0"/>
                        </a:rPr>
                        <a:t>5.2%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90180624"/>
                  </a:ext>
                </a:extLst>
              </a:tr>
              <a:tr h="3566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itchFamily="18" charset="0"/>
                          <a:cs typeface="Arial" panose="020B0604020202020204" pitchFamily="34" charset="0"/>
                        </a:rPr>
                        <a:t>Single-Piece Cards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itchFamily="18" charset="0"/>
                          <a:cs typeface="Arial" panose="020B0604020202020204" pitchFamily="34" charset="0"/>
                        </a:rPr>
                        <a:t>40¢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itchFamily="18" charset="0"/>
                          <a:cs typeface="Arial" panose="020B0604020202020204" pitchFamily="34" charset="0"/>
                        </a:rPr>
                        <a:t>44¢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itchFamily="18" charset="0"/>
                          <a:cs typeface="Arial" panose="020B0604020202020204" pitchFamily="34" charset="0"/>
                        </a:rPr>
                        <a:t>10.0%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66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itchFamily="18" charset="0"/>
                          <a:cs typeface="Arial" panose="020B0604020202020204" pitchFamily="34" charset="0"/>
                        </a:rPr>
                        <a:t>Single-Piece Flats - 1 ounce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itchFamily="18" charset="0"/>
                          <a:cs typeface="Arial" panose="020B0604020202020204" pitchFamily="34" charset="0"/>
                        </a:rPr>
                        <a:t>$1.16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itchFamily="18" charset="0"/>
                          <a:cs typeface="Arial" panose="020B0604020202020204" pitchFamily="34" charset="0"/>
                        </a:rPr>
                        <a:t>$1.20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itchFamily="18" charset="0"/>
                          <a:cs typeface="Arial" panose="020B0604020202020204" pitchFamily="34" charset="0"/>
                        </a:rPr>
                        <a:t>3.4%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86117215"/>
                  </a:ext>
                </a:extLst>
              </a:tr>
              <a:tr h="3566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itchFamily="18" charset="0"/>
                          <a:cs typeface="Arial" panose="020B0604020202020204" pitchFamily="34" charset="0"/>
                        </a:rPr>
                        <a:t>Additional ounce rate Letters &amp; Flats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itchFamily="18" charset="0"/>
                          <a:cs typeface="Arial" panose="020B0604020202020204" pitchFamily="34" charset="0"/>
                        </a:rPr>
                        <a:t>20¢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itchFamily="18" charset="0"/>
                          <a:cs typeface="Arial" panose="020B0604020202020204" pitchFamily="34" charset="0"/>
                        </a:rPr>
                        <a:t>24¢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itchFamily="18" charset="0"/>
                          <a:cs typeface="Arial" panose="020B0604020202020204" pitchFamily="34" charset="0"/>
                        </a:rPr>
                        <a:t>20%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1447580"/>
                  </a:ext>
                </a:extLst>
              </a:tr>
              <a:tr h="3566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itchFamily="18" charset="0"/>
                          <a:cs typeface="Arial" panose="020B0604020202020204" pitchFamily="34" charset="0"/>
                        </a:rPr>
                        <a:t>Nonmachinable surcharge - letters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itchFamily="18" charset="0"/>
                          <a:cs typeface="Arial" panose="020B0604020202020204" pitchFamily="34" charset="0"/>
                        </a:rPr>
                        <a:t>30¢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itchFamily="18" charset="0"/>
                          <a:cs typeface="Arial" panose="020B0604020202020204" pitchFamily="34" charset="0"/>
                        </a:rPr>
                        <a:t>39¢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itchFamily="18" charset="0"/>
                          <a:cs typeface="Arial" panose="020B0604020202020204" pitchFamily="34" charset="0"/>
                        </a:rPr>
                        <a:t>30%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04042717"/>
                  </a:ext>
                </a:extLst>
              </a:tr>
              <a:tr h="3566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itchFamily="18" charset="0"/>
                          <a:cs typeface="Arial" panose="020B0604020202020204" pitchFamily="34" charset="0"/>
                        </a:rPr>
                        <a:t>Presorted Letters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itchFamily="18" charset="0"/>
                          <a:cs typeface="Arial" panose="020B0604020202020204" pitchFamily="34" charset="0"/>
                        </a:rPr>
                        <a:t>43¢*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itchFamily="18" charset="0"/>
                          <a:cs typeface="Arial" panose="020B0604020202020204" pitchFamily="34" charset="0"/>
                        </a:rPr>
                        <a:t>46¢*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itchFamily="18" charset="0"/>
                          <a:cs typeface="Arial" panose="020B0604020202020204" pitchFamily="34" charset="0"/>
                        </a:rPr>
                        <a:t>6.8%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66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itchFamily="18" charset="0"/>
                          <a:cs typeface="Arial" panose="020B0604020202020204" pitchFamily="34" charset="0"/>
                        </a:rPr>
                        <a:t>Presorted Cards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itchFamily="18" charset="0"/>
                          <a:cs typeface="Arial" panose="020B0604020202020204" pitchFamily="34" charset="0"/>
                        </a:rPr>
                        <a:t>31¢*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itchFamily="18" charset="0"/>
                          <a:cs typeface="Arial" panose="020B0604020202020204" pitchFamily="34" charset="0"/>
                        </a:rPr>
                        <a:t>34¢*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itchFamily="18" charset="0"/>
                          <a:cs typeface="Arial" panose="020B0604020202020204" pitchFamily="34" charset="0"/>
                        </a:rPr>
                        <a:t>8.9%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217718"/>
                  </a:ext>
                </a:extLst>
              </a:tr>
              <a:tr h="3566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itchFamily="18" charset="0"/>
                          <a:cs typeface="Arial" panose="020B0604020202020204" pitchFamily="34" charset="0"/>
                        </a:rPr>
                        <a:t>Presorted Flats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itchFamily="18" charset="0"/>
                          <a:cs typeface="Arial" panose="020B0604020202020204" pitchFamily="34" charset="0"/>
                        </a:rPr>
                        <a:t>$1.08*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itchFamily="18" charset="0"/>
                          <a:cs typeface="Arial" panose="020B0604020202020204" pitchFamily="34" charset="0"/>
                        </a:rPr>
                        <a:t>$1.18*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itchFamily="18" charset="0"/>
                          <a:cs typeface="Arial" panose="020B0604020202020204" pitchFamily="34" charset="0"/>
                        </a:rPr>
                        <a:t>9.4%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47464317"/>
                  </a:ext>
                </a:extLst>
              </a:tr>
              <a:tr h="3566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itchFamily="18" charset="0"/>
                          <a:cs typeface="Arial" panose="020B0604020202020204" pitchFamily="34" charset="0"/>
                        </a:rPr>
                        <a:t>First-Class Mail International Outbound**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itchFamily="18" charset="0"/>
                          <a:cs typeface="Arial" panose="020B0604020202020204" pitchFamily="34" charset="0"/>
                        </a:rPr>
                        <a:t>$1.30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itchFamily="18" charset="0"/>
                          <a:cs typeface="Arial" panose="020B0604020202020204" pitchFamily="34" charset="0"/>
                        </a:rPr>
                        <a:t>$1.40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itchFamily="18" charset="0"/>
                          <a:cs typeface="Arial" panose="020B0604020202020204" pitchFamily="34" charset="0"/>
                        </a:rPr>
                        <a:t>7.7%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11" name="Picture 42" descr="flag stamps 201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3542" y="2043670"/>
            <a:ext cx="1871453" cy="210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2E93698-8170-4BF8-B663-231004B60E1A}"/>
              </a:ext>
            </a:extLst>
          </p:cNvPr>
          <p:cNvSpPr txBox="1"/>
          <p:nvPr/>
        </p:nvSpPr>
        <p:spPr>
          <a:xfrm>
            <a:off x="298975" y="5471828"/>
            <a:ext cx="9267707" cy="587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*Average revenue per piece </a:t>
            </a:r>
          </a:p>
          <a:p>
            <a:r>
              <a:rPr lang="en-US" sz="1200" dirty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** One ounce price</a:t>
            </a:r>
          </a:p>
          <a:p>
            <a:r>
              <a:rPr lang="en-US" sz="1200" dirty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  Inbound prices set by UPU, expected increase 0.03%. </a:t>
            </a:r>
            <a:endParaRPr lang="en-US" sz="120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22CE003-B04D-4C34-8B6D-5DE589806C9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4/5/2022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118538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dVOKJKoSLK6TN61V8v8Yg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PY7pkFuQ.iDE2T69ATxoA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ogm3OXUQfuv8Hx.kOCZZg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jvafwNFQfiORp6TRzDFBQ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dVOKJKoSLK6TN61V8v8Y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dVOKJKoSLK6TN61V8v8Yg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ogm3OXUQfuv8Hx.kOCZZg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dVOKJKoSLK6TN61V8v8Yg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gK_W2EiVfI6iZ3M6ut3G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PY7pkFuQ.iDE2T69ATxoA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gK_W2EiVfI6iZ3M6ut3GA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gK_W2EiVfI6iZ3M6ut3GA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gK_W2EiVfI6iZ3M6ut3GA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gK_W2EiVfI6iZ3M6ut3GA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ogm3OXUQfuv8Hx.kOCZZ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jvafwNFQfiORp6TRzDFBQ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dVOKJKoSLK6TN61V8v8Yg"/>
</p:tagLst>
</file>

<file path=ppt/theme/theme1.xml><?xml version="1.0" encoding="utf-8"?>
<a:theme xmlns:a="http://schemas.openxmlformats.org/drawingml/2006/main" name="USPS_Template_1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SPS_Template_1" id="{CA9B668E-9B3E-436D-9FD9-B02BD19CE699}" vid="{7EA2BAC9-198E-467F-8D47-E1D1262F9AD9}"/>
    </a:ext>
  </a:extLst>
</a:theme>
</file>

<file path=ppt/theme/theme2.xml><?xml version="1.0" encoding="utf-8"?>
<a:theme xmlns:a="http://schemas.openxmlformats.org/drawingml/2006/main" name="Board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oard" id="{7456AC10-9D17-49D2-8410-43AA95755675}" vid="{3AFA51A9-256F-4816-847D-FE1F3C4910C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3BF6D686D74784689444428C5D08650" ma:contentTypeVersion="8" ma:contentTypeDescription="Create a new document." ma:contentTypeScope="" ma:versionID="6273c95603cf9c1c651e7d359ed8ef45">
  <xsd:schema xmlns:xsd="http://www.w3.org/2001/XMLSchema" xmlns:xs="http://www.w3.org/2001/XMLSchema" xmlns:p="http://schemas.microsoft.com/office/2006/metadata/properties" xmlns:ns3="6c20057d-d716-4629-9e03-9d101b6fbab3" targetNamespace="http://schemas.microsoft.com/office/2006/metadata/properties" ma:root="true" ma:fieldsID="4516edc6d651f914151b477b71d9ae8b" ns3:_="">
    <xsd:import namespace="6c20057d-d716-4629-9e03-9d101b6fbab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c20057d-d716-4629-9e03-9d101b6fbab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B4B1CCC-2A41-46AC-B9CC-D498581D68AA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6c20057d-d716-4629-9e03-9d101b6fbab3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7BC5E57F-6B68-473D-8A38-138C5940C00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c20057d-d716-4629-9e03-9d101b6fbab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2BF17B9-B905-44AF-9100-3E3116CEE30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13704</TotalTime>
  <Words>1904</Words>
  <Application>Microsoft Office PowerPoint</Application>
  <PresentationFormat>Custom</PresentationFormat>
  <Paragraphs>635</Paragraphs>
  <Slides>23</Slides>
  <Notes>15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Arial Black</vt:lpstr>
      <vt:lpstr>Calibri</vt:lpstr>
      <vt:lpstr>Wingdings</vt:lpstr>
      <vt:lpstr>USPS_Template_1</vt:lpstr>
      <vt:lpstr>Board</vt:lpstr>
      <vt:lpstr>think-cell Slide</vt:lpstr>
      <vt:lpstr>PowerPoint Presentation</vt:lpstr>
      <vt:lpstr>PowerPoint Presentation</vt:lpstr>
      <vt:lpstr>Resources </vt:lpstr>
      <vt:lpstr>Resources</vt:lpstr>
      <vt:lpstr>Promotions, Incentives, and Permit Fees</vt:lpstr>
      <vt:lpstr>PowerPoint Presentation</vt:lpstr>
      <vt:lpstr>PowerPoint Presentation</vt:lpstr>
      <vt:lpstr>Proposed Price Change  First-Class Mail</vt:lpstr>
      <vt:lpstr>First-Class Mail</vt:lpstr>
      <vt:lpstr>Proposed Nonautomation letters Rates</vt:lpstr>
      <vt:lpstr>PowerPoint Presentation</vt:lpstr>
      <vt:lpstr>Proposed Price Change  Marketing Mail</vt:lpstr>
      <vt:lpstr>Structural Change: Proposed New Discount – Encourage High Density Plus Flats and Saturation Flats on Direct Containers</vt:lpstr>
      <vt:lpstr>Marketing Mail</vt:lpstr>
      <vt:lpstr>PowerPoint Presentation</vt:lpstr>
      <vt:lpstr>PowerPoint Presentation</vt:lpstr>
      <vt:lpstr>Proposed Price Change  Periodicals</vt:lpstr>
      <vt:lpstr>PowerPoint Presentation</vt:lpstr>
      <vt:lpstr>Proposed Price Change  Package Service</vt:lpstr>
      <vt:lpstr>PowerPoint Presentation</vt:lpstr>
      <vt:lpstr>Proposed Price Change  Special Services</vt:lpstr>
      <vt:lpstr>PowerPoint Presentation</vt:lpstr>
      <vt:lpstr>PowerPoint Presentation</vt:lpstr>
    </vt:vector>
  </TitlesOfParts>
  <Company>US Postal Service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USPS Template</dc:title>
  <dc:creator>Merho, Elda - Washington, DC</dc:creator>
  <cp:lastModifiedBy>Caldwell, Judy - Washington, DC</cp:lastModifiedBy>
  <cp:revision>780</cp:revision>
  <cp:lastPrinted>2022-04-05T15:00:04Z</cp:lastPrinted>
  <dcterms:created xsi:type="dcterms:W3CDTF">2017-12-05T17:40:45Z</dcterms:created>
  <dcterms:modified xsi:type="dcterms:W3CDTF">2022-04-20T20:20:02Z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0x010100B3BF6D686D74784689444428C5D08650</vt:lpwstr>
  </property>
</Properties>
</file>